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73" r:id="rId3"/>
    <p:sldId id="267" r:id="rId4"/>
    <p:sldId id="270" r:id="rId5"/>
    <p:sldId id="260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0E01FB-C312-4286-B89A-9839E6CE0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5A68E99-F101-461B-B1D5-831BE3DBE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00E4083-2D86-47DD-8E3C-3433737317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5686" y="6356349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238912B-ED8B-4DE7-BE30-16C578BF7BFC}" type="datetime1">
              <a:rPr lang="de-DE" smtClean="0"/>
              <a:t>17.04.2020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43E889-696B-46EC-A0EB-4A9FAE45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FDED2C-4CB2-4774-93DF-44377E78C712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62D870A-FA7E-4FF3-B061-A4630401D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578" y="1"/>
            <a:ext cx="2474422" cy="1112252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143BD9A5-630F-44FA-A912-5F4242C5F5AD}"/>
              </a:ext>
            </a:extLst>
          </p:cNvPr>
          <p:cNvPicPr/>
          <p:nvPr userDrawn="1"/>
        </p:nvPicPr>
        <p:blipFill>
          <a:blip r:embed="rId3"/>
          <a:stretch/>
        </p:blipFill>
        <p:spPr>
          <a:xfrm>
            <a:off x="5886121" y="373607"/>
            <a:ext cx="1901520" cy="365040"/>
          </a:xfrm>
          <a:prstGeom prst="rect">
            <a:avLst/>
          </a:prstGeom>
          <a:ln>
            <a:noFill/>
          </a:ln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E3BC1FB0-F700-416A-B271-2BE9FC588BC2}"/>
              </a:ext>
            </a:extLst>
          </p:cNvPr>
          <p:cNvSpPr/>
          <p:nvPr userDrawn="1"/>
        </p:nvSpPr>
        <p:spPr>
          <a:xfrm>
            <a:off x="8020396" y="335840"/>
            <a:ext cx="1697182" cy="44057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0" dirty="0" err="1">
                <a:latin typeface="Calibri" panose="020F0502020204030204" pitchFamily="34" charset="0"/>
                <a:cs typeface="Calibri" panose="020F0502020204030204" pitchFamily="34" charset="0"/>
              </a:rPr>
              <a:t>MaTeHa</a:t>
            </a:r>
            <a:r>
              <a:rPr lang="de-DE" b="0" dirty="0">
                <a:latin typeface="Calibri" panose="020F0502020204030204" pitchFamily="34" charset="0"/>
                <a:cs typeface="Calibri" panose="020F0502020204030204" pitchFamily="34" charset="0"/>
              </a:rPr>
              <a:t> Service</a:t>
            </a:r>
          </a:p>
        </p:txBody>
      </p:sp>
    </p:spTree>
    <p:extLst>
      <p:ext uri="{BB962C8B-B14F-4D97-AF65-F5344CB8AC3E}">
        <p14:creationId xmlns:p14="http://schemas.microsoft.com/office/powerpoint/2010/main" val="3532627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06FC0E-5A61-4489-A77B-8E1F704F7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9C3231-27C8-4EC6-B4F2-86DDECDD5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D98F45-4090-48DB-A983-E236EDA1A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726" y="63119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721077-605F-49C1-8942-435D5F50A766}" type="datetime1">
              <a:rPr lang="de-DE" smtClean="0"/>
              <a:t>17.04.2020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4FED61-4767-44DF-B9B5-41B489A08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FDED2C-4CB2-4774-93DF-44377E78C712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A430A85-1F0E-4A0D-A429-C437D4E8A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578" y="1"/>
            <a:ext cx="2474422" cy="1112252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4AB4554-CF7F-4311-8A2B-1F51BBA48280}"/>
              </a:ext>
            </a:extLst>
          </p:cNvPr>
          <p:cNvPicPr/>
          <p:nvPr userDrawn="1"/>
        </p:nvPicPr>
        <p:blipFill>
          <a:blip r:embed="rId3"/>
          <a:stretch/>
        </p:blipFill>
        <p:spPr>
          <a:xfrm>
            <a:off x="5886121" y="373607"/>
            <a:ext cx="1901520" cy="365040"/>
          </a:xfrm>
          <a:prstGeom prst="rect">
            <a:avLst/>
          </a:prstGeom>
          <a:ln>
            <a:noFill/>
          </a:ln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D7C19DC-B565-46B9-A839-D12663E227C8}"/>
              </a:ext>
            </a:extLst>
          </p:cNvPr>
          <p:cNvSpPr/>
          <p:nvPr userDrawn="1"/>
        </p:nvSpPr>
        <p:spPr>
          <a:xfrm>
            <a:off x="8020396" y="335840"/>
            <a:ext cx="1697182" cy="44057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0" dirty="0" err="1">
                <a:latin typeface="Calibri" panose="020F0502020204030204" pitchFamily="34" charset="0"/>
                <a:cs typeface="Calibri" panose="020F0502020204030204" pitchFamily="34" charset="0"/>
              </a:rPr>
              <a:t>MaTeHa</a:t>
            </a:r>
            <a:r>
              <a:rPr lang="de-DE" b="0" dirty="0">
                <a:latin typeface="Calibri" panose="020F0502020204030204" pitchFamily="34" charset="0"/>
                <a:cs typeface="Calibri" panose="020F0502020204030204" pitchFamily="34" charset="0"/>
              </a:rPr>
              <a:t> Service</a:t>
            </a:r>
          </a:p>
        </p:txBody>
      </p:sp>
    </p:spTree>
    <p:extLst>
      <p:ext uri="{BB962C8B-B14F-4D97-AF65-F5344CB8AC3E}">
        <p14:creationId xmlns:p14="http://schemas.microsoft.com/office/powerpoint/2010/main" val="397286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AAE60-630A-4CE9-8A11-804B4E0BC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75E67C-9485-4A22-A6AD-188A1C4A5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FEFB21-091B-44CF-9A9C-7AF0863F1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4ED0EF3-9C4C-4744-A2CD-06FBF5DD1380}" type="datetime1">
              <a:rPr lang="de-DE" smtClean="0"/>
              <a:t>17.04.2020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8BF465-3454-4317-823D-BC52C6AFC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CC9EED-B7BB-4BBA-A56F-D14B8C667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FFDED2C-4CB2-4774-93DF-44377E78C712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81BB830-B641-4030-8822-379AD0D2A3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578" y="1"/>
            <a:ext cx="2474422" cy="1112252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947CBFE7-551A-4C6B-BFDA-9C531710B1D1}"/>
              </a:ext>
            </a:extLst>
          </p:cNvPr>
          <p:cNvPicPr/>
          <p:nvPr userDrawn="1"/>
        </p:nvPicPr>
        <p:blipFill>
          <a:blip r:embed="rId3"/>
          <a:stretch/>
        </p:blipFill>
        <p:spPr>
          <a:xfrm>
            <a:off x="5886121" y="373607"/>
            <a:ext cx="1901520" cy="365040"/>
          </a:xfrm>
          <a:prstGeom prst="rect">
            <a:avLst/>
          </a:prstGeom>
          <a:ln>
            <a:noFill/>
          </a:ln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3FF5341-F368-4856-8E63-5282FBFA2763}"/>
              </a:ext>
            </a:extLst>
          </p:cNvPr>
          <p:cNvSpPr/>
          <p:nvPr userDrawn="1"/>
        </p:nvSpPr>
        <p:spPr>
          <a:xfrm>
            <a:off x="8020396" y="335840"/>
            <a:ext cx="1697182" cy="44057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0" dirty="0" err="1">
                <a:latin typeface="Calibri" panose="020F0502020204030204" pitchFamily="34" charset="0"/>
                <a:cs typeface="Calibri" panose="020F0502020204030204" pitchFamily="34" charset="0"/>
              </a:rPr>
              <a:t>MaTeHa</a:t>
            </a:r>
            <a:r>
              <a:rPr lang="de-DE" b="0" dirty="0">
                <a:latin typeface="Calibri" panose="020F0502020204030204" pitchFamily="34" charset="0"/>
                <a:cs typeface="Calibri" panose="020F0502020204030204" pitchFamily="34" charset="0"/>
              </a:rPr>
              <a:t> Service</a:t>
            </a:r>
          </a:p>
        </p:txBody>
      </p:sp>
    </p:spTree>
    <p:extLst>
      <p:ext uri="{BB962C8B-B14F-4D97-AF65-F5344CB8AC3E}">
        <p14:creationId xmlns:p14="http://schemas.microsoft.com/office/powerpoint/2010/main" val="4001665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1D6DA4-DC32-47FE-9BEE-52C8AA5A8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956C45-4BE0-4C21-822D-C76383FCA4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F908B58-DBC1-4635-90F9-DF9CAD77B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CA4C97-199B-4509-AA64-23D56407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75CD7-BD90-49A0-BB05-1A5502BC699C}" type="datetime1">
              <a:rPr lang="de-DE" smtClean="0"/>
              <a:t>17.04.2020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8409080-3702-4D8E-B4F0-44865CD5E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30F33F8-125E-43E4-81EE-FF71439F6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ED2C-4CB2-4774-93DF-44377E78C712}" type="slidenum">
              <a:rPr lang="de-DE" smtClean="0"/>
              <a:t>‹Nr.›</a:t>
            </a:fld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05D09A9-2A45-4D4E-9E7C-2F074887CB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578" y="1"/>
            <a:ext cx="2474422" cy="1112252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33262031-6134-48B7-A7C6-370152F647BC}"/>
              </a:ext>
            </a:extLst>
          </p:cNvPr>
          <p:cNvPicPr/>
          <p:nvPr userDrawn="1"/>
        </p:nvPicPr>
        <p:blipFill>
          <a:blip r:embed="rId3"/>
          <a:stretch/>
        </p:blipFill>
        <p:spPr>
          <a:xfrm>
            <a:off x="5886121" y="373607"/>
            <a:ext cx="1901520" cy="365040"/>
          </a:xfrm>
          <a:prstGeom prst="rect">
            <a:avLst/>
          </a:prstGeom>
          <a:ln>
            <a:noFill/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CD2A95E1-632B-4138-9A6E-F9314A7AE932}"/>
              </a:ext>
            </a:extLst>
          </p:cNvPr>
          <p:cNvSpPr/>
          <p:nvPr userDrawn="1"/>
        </p:nvSpPr>
        <p:spPr>
          <a:xfrm>
            <a:off x="8020396" y="335840"/>
            <a:ext cx="1697182" cy="44057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0" dirty="0" err="1">
                <a:latin typeface="Calibri" panose="020F0502020204030204" pitchFamily="34" charset="0"/>
                <a:cs typeface="Calibri" panose="020F0502020204030204" pitchFamily="34" charset="0"/>
              </a:rPr>
              <a:t>MaTeHa</a:t>
            </a:r>
            <a:r>
              <a:rPr lang="de-DE" b="0" dirty="0">
                <a:latin typeface="Calibri" panose="020F0502020204030204" pitchFamily="34" charset="0"/>
                <a:cs typeface="Calibri" panose="020F0502020204030204" pitchFamily="34" charset="0"/>
              </a:rPr>
              <a:t> Service</a:t>
            </a:r>
          </a:p>
        </p:txBody>
      </p:sp>
    </p:spTree>
    <p:extLst>
      <p:ext uri="{BB962C8B-B14F-4D97-AF65-F5344CB8AC3E}">
        <p14:creationId xmlns:p14="http://schemas.microsoft.com/office/powerpoint/2010/main" val="3163075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5EFEA5-FF2A-4046-BC29-04D23F157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BA8121-CCCE-43C8-B559-9D47B6B19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DB025BC-EAE6-4ACB-8BC5-AC7A81B5E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F52A2EA-6932-4A2C-9DA8-80CE241BEF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477867C-B569-4C0E-84DC-667083FA15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05D5023-B17D-4E7E-B76C-0A6AB8642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5229-9B4F-48AB-890E-E4BDCDD3DF37}" type="datetime1">
              <a:rPr lang="de-DE" smtClean="0"/>
              <a:t>17.04.2020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FA47B53-F277-440B-8713-9A7660226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A4E0D35-C9A7-4F38-853C-8A8A478A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ED2C-4CB2-4774-93DF-44377E78C7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055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BAADB5-8A34-4FE3-A88C-8835F4B83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6BB76B-B97A-4551-A96E-6D115B9D7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464A-0518-459B-BC86-0686AB05ECD0}" type="datetime1">
              <a:rPr lang="de-DE" smtClean="0"/>
              <a:t>17.04.2020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40A3B8A-5243-4BEF-B0DF-0BAE4D8F6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866E2F-6A11-4457-91E9-F3075311A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ED2C-4CB2-4774-93DF-44377E78C7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852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6F97146-1240-46FC-A609-24202A99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293B-B912-4626-A7A5-AF31831D2EBB}" type="datetime1">
              <a:rPr lang="de-DE" smtClean="0"/>
              <a:t>17.04.2020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EFF665C-A9DF-41CA-B82E-5611B84DB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D3D5C49-44D2-4DD0-A0B7-246176C4F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ED2C-4CB2-4774-93DF-44377E78C7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763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44A472-226B-44FE-A677-3961F0CF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654FDE-1224-4C28-A615-B87B1CE54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FBD389-A064-4381-98EE-750795171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238DB99-842A-44BD-89EF-F5882077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F09A-BE1A-4485-B932-A329B1609EF0}" type="datetime1">
              <a:rPr lang="de-DE" smtClean="0"/>
              <a:t>17.04.2020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7FD6F97-5061-4658-ABE4-F21781BE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A2F061A-FFA5-42D2-81B1-A1CCB5394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ED2C-4CB2-4774-93DF-44377E78C7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246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D0C51-607D-478F-AF2B-DCD34EA61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E481383-EC89-47E6-BAD1-A2D078814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228B50F-456E-410B-92DA-6A2503D3E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DDFFCC-C9FF-4944-B756-4BBF9B6F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40A67-E398-4282-9B90-61A0A016AB8D}" type="datetime1">
              <a:rPr lang="de-DE" smtClean="0"/>
              <a:t>17.04.2020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29918A6-3707-4B4A-87D8-533B9DC2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BA2B84-3831-46A8-8FE2-E18487DD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ED2C-4CB2-4774-93DF-44377E78C7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507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089AD9-B321-4303-832E-F6E71EF5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433CD3A-E485-4840-B080-71CF12F49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3EBB32-4C91-4100-BFA1-753440B1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77C7-1311-479F-B310-E2E2BDC990E1}" type="datetime1">
              <a:rPr lang="de-DE" smtClean="0"/>
              <a:t>17.04.2020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1379F2-6313-4468-A8A2-094821350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6DFC93-57E9-47D9-8914-B855498EB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ED2C-4CB2-4774-93DF-44377E78C7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938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1ADD696-645C-4732-99D0-26C01CC4C9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7FC8F47-D24A-40CB-A797-32FD9C785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46AE58-2436-41E3-8CBA-2F79B769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78246-1E9D-4593-8676-9EDF8EF3183A}" type="datetime1">
              <a:rPr lang="de-DE" smtClean="0"/>
              <a:t>17.04.2020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98A021-8B58-4C89-AB9D-9C71E863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DDD2C7-3616-40BD-AB18-B3CBDDE2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ED2C-4CB2-4774-93DF-44377E78C7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21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ACF405D-456C-45EE-802C-2E444D05C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871197-9888-465A-9378-BDA200F38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669315-0E98-4726-8706-71108495C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6512B-58BD-4BE0-B779-707A52440F3E}" type="datetime1">
              <a:rPr lang="de-DE" smtClean="0"/>
              <a:t>17.04.2020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7F3232-25CD-4435-9FED-562D1D576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C40678-25C2-4005-8751-1735BE287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DED2C-4CB2-4774-93DF-44377E78C7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080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image" Target="../media/image22.sv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18" Type="http://schemas.openxmlformats.org/officeDocument/2006/relationships/image" Target="../media/image39.png"/><Relationship Id="rId26" Type="http://schemas.openxmlformats.org/officeDocument/2006/relationships/image" Target="../media/image47.svg"/><Relationship Id="rId3" Type="http://schemas.openxmlformats.org/officeDocument/2006/relationships/image" Target="../media/image24.svg"/><Relationship Id="rId21" Type="http://schemas.openxmlformats.org/officeDocument/2006/relationships/image" Target="../media/image42.sv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5" Type="http://schemas.openxmlformats.org/officeDocument/2006/relationships/image" Target="../media/image46.sv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24" Type="http://schemas.openxmlformats.org/officeDocument/2006/relationships/image" Target="../media/image45.pn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23" Type="http://schemas.openxmlformats.org/officeDocument/2006/relationships/image" Target="../media/image44.svg"/><Relationship Id="rId10" Type="http://schemas.openxmlformats.org/officeDocument/2006/relationships/image" Target="../media/image31.png"/><Relationship Id="rId19" Type="http://schemas.openxmlformats.org/officeDocument/2006/relationships/image" Target="../media/image40.svg"/><Relationship Id="rId4" Type="http://schemas.openxmlformats.org/officeDocument/2006/relationships/image" Target="../media/image25.png"/><Relationship Id="rId9" Type="http://schemas.openxmlformats.org/officeDocument/2006/relationships/image" Target="../media/image30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57F0DF-615C-4853-BDEB-993B9BE52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solidFill>
                  <a:schemeClr val="tx1"/>
                </a:solidFill>
              </a:rPr>
              <a:t>Das Problem: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Fehlende Daten &amp; 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Auswertungen</a:t>
            </a:r>
          </a:p>
        </p:txBody>
      </p:sp>
      <p:pic>
        <p:nvPicPr>
          <p:cNvPr id="5" name="Inhaltsplatzhalter 4" descr="Bauarbeiter">
            <a:extLst>
              <a:ext uri="{FF2B5EF4-FFF2-40B4-BE49-F238E27FC236}">
                <a16:creationId xmlns:a16="http://schemas.microsoft.com/office/drawing/2014/main" id="{7BB31BF6-8E8C-45FB-8690-81368D308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6446" y="2793144"/>
            <a:ext cx="1759522" cy="1759522"/>
          </a:xfrm>
        </p:spPr>
      </p:pic>
      <p:pic>
        <p:nvPicPr>
          <p:cNvPr id="17" name="Grafik 16" descr="Fragezeichen">
            <a:extLst>
              <a:ext uri="{FF2B5EF4-FFF2-40B4-BE49-F238E27FC236}">
                <a16:creationId xmlns:a16="http://schemas.microsoft.com/office/drawing/2014/main" id="{EA53A485-1B1A-48C6-A510-3D1C4076A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3632" y="1600569"/>
            <a:ext cx="1265150" cy="1265150"/>
          </a:xfrm>
          <a:prstGeom prst="rect">
            <a:avLst/>
          </a:prstGeom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8D34FBD7-9DAB-45ED-9488-48DB03E14E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775599"/>
            <a:ext cx="2886275" cy="1808069"/>
          </a:xfrm>
          <a:prstGeom prst="rect">
            <a:avLst/>
          </a:prstGeom>
        </p:spPr>
      </p:pic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728D42D0-373D-4D3A-9B8D-739A04729DAC}"/>
              </a:ext>
            </a:extLst>
          </p:cNvPr>
          <p:cNvCxnSpPr>
            <a:cxnSpLocks/>
          </p:cNvCxnSpPr>
          <p:nvPr/>
        </p:nvCxnSpPr>
        <p:spPr>
          <a:xfrm flipH="1">
            <a:off x="2529881" y="3544204"/>
            <a:ext cx="222820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id="{75974D01-48C3-435A-B152-747764C1CDCC}"/>
              </a:ext>
            </a:extLst>
          </p:cNvPr>
          <p:cNvSpPr txBox="1"/>
          <p:nvPr/>
        </p:nvSpPr>
        <p:spPr>
          <a:xfrm>
            <a:off x="2778875" y="3152805"/>
            <a:ext cx="1720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Instandhaltung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E50EDD26-7BB6-427A-86C2-AEB0597B6B22}"/>
              </a:ext>
            </a:extLst>
          </p:cNvPr>
          <p:cNvCxnSpPr>
            <a:cxnSpLocks/>
          </p:cNvCxnSpPr>
          <p:nvPr/>
        </p:nvCxnSpPr>
        <p:spPr>
          <a:xfrm>
            <a:off x="2529880" y="4231301"/>
            <a:ext cx="222821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16474CEB-9CFE-4007-B0B8-57FB81557867}"/>
              </a:ext>
            </a:extLst>
          </p:cNvPr>
          <p:cNvSpPr txBox="1"/>
          <p:nvPr/>
        </p:nvSpPr>
        <p:spPr>
          <a:xfrm>
            <a:off x="2759393" y="3799442"/>
            <a:ext cx="175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Kein Feedback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D1E1A45-30EF-40E0-9D49-511DE9BE0E24}"/>
              </a:ext>
            </a:extLst>
          </p:cNvPr>
          <p:cNvSpPr txBox="1"/>
          <p:nvPr/>
        </p:nvSpPr>
        <p:spPr>
          <a:xfrm>
            <a:off x="6682109" y="825887"/>
            <a:ext cx="550989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Fehlendes Wissen über den tatsächlichen Zustand von Maschinen und Anlagen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Keine Möglichkeiten zur Prozessüberwachung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Reaktives Instandhaltungsgeschehen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Keine Anwendung von Instandhaltungsstrategien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  <a:sym typeface="Wingdings" panose="05000000000000000000" pitchFamily="2" charset="2"/>
              </a:rPr>
              <a:t> Feuerwehrstrategie!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  <a:sym typeface="Wingdings" panose="05000000000000000000" pitchFamily="2" charset="2"/>
              </a:rPr>
              <a:t>Fehlendes Asset-Management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Unzureichende Dokumentationslage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Kein Instandhaltungscontrolling aufgrund fehlender Prozessdaten &amp; Kennzahlen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  <a:sym typeface="Wingdings" panose="05000000000000000000" pitchFamily="2" charset="2"/>
              </a:rPr>
              <a:t>Unzureichende Ersatzteilvorhaltung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  <a:sym typeface="Wingdings" panose="05000000000000000000" pitchFamily="2" charset="2"/>
              </a:rPr>
              <a:t>Der unberechenbare Faktor Mensch an der Maschine, Fehlbedienung und Manipulation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32" name="Datumsplatzhalter 31">
            <a:extLst>
              <a:ext uri="{FF2B5EF4-FFF2-40B4-BE49-F238E27FC236}">
                <a16:creationId xmlns:a16="http://schemas.microsoft.com/office/drawing/2014/main" id="{8D7DE9F9-F488-4306-BE39-E0B7E8F2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B5BC0-78E1-43A6-A583-07208F104B98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19.04.2020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34" name="Foliennummernplatzhalter 33">
            <a:extLst>
              <a:ext uri="{FF2B5EF4-FFF2-40B4-BE49-F238E27FC236}">
                <a16:creationId xmlns:a16="http://schemas.microsoft.com/office/drawing/2014/main" id="{381131AD-AFE7-4BF1-AFBD-385E3B21C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FDED2C-4CB2-4774-93DF-44377E78C71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21DC689-1A19-48A6-9F0B-91396F4D8AAD}"/>
              </a:ext>
            </a:extLst>
          </p:cNvPr>
          <p:cNvSpPr/>
          <p:nvPr/>
        </p:nvSpPr>
        <p:spPr>
          <a:xfrm>
            <a:off x="5852770" y="365125"/>
            <a:ext cx="1962160" cy="3685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Kooperationen</a:t>
            </a:r>
          </a:p>
        </p:txBody>
      </p:sp>
    </p:spTree>
    <p:extLst>
      <p:ext uri="{BB962C8B-B14F-4D97-AF65-F5344CB8AC3E}">
        <p14:creationId xmlns:p14="http://schemas.microsoft.com/office/powerpoint/2010/main" val="1662813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ED1E1A45-30EF-40E0-9D49-511DE9BE0E24}"/>
              </a:ext>
            </a:extLst>
          </p:cNvPr>
          <p:cNvSpPr txBox="1"/>
          <p:nvPr/>
        </p:nvSpPr>
        <p:spPr>
          <a:xfrm>
            <a:off x="6897047" y="812165"/>
            <a:ext cx="5109217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3CAD3F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Kooperatives Instandhaltungsmanagement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Modernisierung von Maschinen und Anlagen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ahnschrift Light"/>
                <a:ea typeface="+mn-ea"/>
                <a:cs typeface="+mn-cs"/>
                <a:sym typeface="Wingdings" panose="05000000000000000000" pitchFamily="2" charset="2"/>
              </a:rPr>
              <a:t>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RETROFIT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22657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Condition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F22657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 Monitoring und Prozessleittechnik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22657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Artificial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F22657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22657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Intelligence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F22657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 und IOT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F22657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CPS-Toolbox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3CAD3F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Instandhaltungscontrolling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ahnschrift Light"/>
                <a:ea typeface="+mn-ea"/>
                <a:cs typeface="+mn-cs"/>
                <a:sym typeface="Wingdings" panose="05000000000000000000" pitchFamily="2" charset="2"/>
              </a:rPr>
              <a:t>Asset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3CAD3F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Beratung und Umsetzung im Bereich Maschinen- und Betriebssicherheit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3CAD3F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3CAD3F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ROI Return on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3CAD3F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Invest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3CAD3F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3CAD3F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3CAD3F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Beseitigung von Störquellen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57F0DF-615C-4853-BDEB-993B9BE52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6288"/>
            <a:ext cx="10515600" cy="914400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Die Lösung:</a:t>
            </a:r>
          </a:p>
        </p:txBody>
      </p:sp>
      <p:pic>
        <p:nvPicPr>
          <p:cNvPr id="46" name="Grafik 45">
            <a:extLst>
              <a:ext uri="{FF2B5EF4-FFF2-40B4-BE49-F238E27FC236}">
                <a16:creationId xmlns:a16="http://schemas.microsoft.com/office/drawing/2014/main" id="{6DD9036D-64BF-4D56-8FA8-6FA190432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03" y="4371135"/>
            <a:ext cx="2886275" cy="1808069"/>
          </a:xfrm>
          <a:prstGeom prst="rect">
            <a:avLst/>
          </a:prstGeom>
          <a:solidFill>
            <a:srgbClr val="0070C0"/>
          </a:solidFill>
        </p:spPr>
      </p:pic>
      <p:sp>
        <p:nvSpPr>
          <p:cNvPr id="62" name="Textfeld 61">
            <a:extLst>
              <a:ext uri="{FF2B5EF4-FFF2-40B4-BE49-F238E27FC236}">
                <a16:creationId xmlns:a16="http://schemas.microsoft.com/office/drawing/2014/main" id="{AEA2B81A-B279-44DA-92BA-765DE7C33DA2}"/>
              </a:ext>
            </a:extLst>
          </p:cNvPr>
          <p:cNvSpPr txBox="1"/>
          <p:nvPr/>
        </p:nvSpPr>
        <p:spPr>
          <a:xfrm>
            <a:off x="115304" y="1614050"/>
            <a:ext cx="365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F22657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 Condition Monitoring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5C737DC8-86CB-416B-83F7-03B3B4375BD7}"/>
              </a:ext>
            </a:extLst>
          </p:cNvPr>
          <p:cNvGrpSpPr/>
          <p:nvPr/>
        </p:nvGrpSpPr>
        <p:grpSpPr>
          <a:xfrm>
            <a:off x="273122" y="1589408"/>
            <a:ext cx="6259609" cy="4841273"/>
            <a:chOff x="273122" y="1589408"/>
            <a:chExt cx="6259609" cy="4841273"/>
          </a:xfrm>
        </p:grpSpPr>
        <p:pic>
          <p:nvPicPr>
            <p:cNvPr id="48" name="Grafik 47" descr="Forschung">
              <a:extLst>
                <a:ext uri="{FF2B5EF4-FFF2-40B4-BE49-F238E27FC236}">
                  <a16:creationId xmlns:a16="http://schemas.microsoft.com/office/drawing/2014/main" id="{9FA65A2A-FF43-4A12-B808-1F9B66E70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8172" y="4214906"/>
              <a:ext cx="914400" cy="914400"/>
            </a:xfrm>
            <a:prstGeom prst="rect">
              <a:avLst/>
            </a:prstGeom>
          </p:spPr>
        </p:pic>
        <p:pic>
          <p:nvPicPr>
            <p:cNvPr id="50" name="Grafik 49" descr="Synchronisierende Cloud">
              <a:extLst>
                <a:ext uri="{FF2B5EF4-FFF2-40B4-BE49-F238E27FC236}">
                  <a16:creationId xmlns:a16="http://schemas.microsoft.com/office/drawing/2014/main" id="{E418CB83-E575-4CF9-A8A2-EC157E041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8832" y="1589408"/>
              <a:ext cx="1713416" cy="1713416"/>
            </a:xfrm>
            <a:prstGeom prst="rect">
              <a:avLst/>
            </a:prstGeom>
          </p:spPr>
        </p:pic>
        <p:pic>
          <p:nvPicPr>
            <p:cNvPr id="54" name="Grafik 53" descr="Glühbirne und Zahnrad">
              <a:extLst>
                <a:ext uri="{FF2B5EF4-FFF2-40B4-BE49-F238E27FC236}">
                  <a16:creationId xmlns:a16="http://schemas.microsoft.com/office/drawing/2014/main" id="{A732F114-9151-4146-8423-D8C439851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18192" y="3296254"/>
              <a:ext cx="1074881" cy="1074881"/>
            </a:xfrm>
            <a:prstGeom prst="rect">
              <a:avLst/>
            </a:prstGeom>
          </p:spPr>
        </p:pic>
        <p:pic>
          <p:nvPicPr>
            <p:cNvPr id="55" name="Grafik 54" descr="Drahtlosrouter">
              <a:extLst>
                <a:ext uri="{FF2B5EF4-FFF2-40B4-BE49-F238E27FC236}">
                  <a16:creationId xmlns:a16="http://schemas.microsoft.com/office/drawing/2014/main" id="{D41B99B6-4375-47BF-8F9B-C0E0722BA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9566" y="3953926"/>
              <a:ext cx="914400" cy="914400"/>
            </a:xfrm>
            <a:prstGeom prst="rect">
              <a:avLst/>
            </a:prstGeom>
          </p:spPr>
        </p:pic>
        <p:pic>
          <p:nvPicPr>
            <p:cNvPr id="56" name="Inhaltsplatzhalter 4" descr="Bauarbeiter">
              <a:extLst>
                <a:ext uri="{FF2B5EF4-FFF2-40B4-BE49-F238E27FC236}">
                  <a16:creationId xmlns:a16="http://schemas.microsoft.com/office/drawing/2014/main" id="{56F8BE82-80A8-4F53-91A3-81C086254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773209" y="4395408"/>
              <a:ext cx="1759522" cy="1759522"/>
            </a:xfrm>
            <a:prstGeom prst="rect">
              <a:avLst/>
            </a:prstGeom>
          </p:spPr>
        </p:pic>
        <p:cxnSp>
          <p:nvCxnSpPr>
            <p:cNvPr id="57" name="Gerade Verbindung mit Pfeil 56">
              <a:extLst>
                <a:ext uri="{FF2B5EF4-FFF2-40B4-BE49-F238E27FC236}">
                  <a16:creationId xmlns:a16="http://schemas.microsoft.com/office/drawing/2014/main" id="{E91F41F9-6279-4B1F-A237-D90FFAE137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12572" y="4750908"/>
              <a:ext cx="2228209" cy="0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4EB87821-F7A3-4E00-91A1-19F5EE021B63}"/>
                </a:ext>
              </a:extLst>
            </p:cNvPr>
            <p:cNvSpPr txBox="1"/>
            <p:nvPr/>
          </p:nvSpPr>
          <p:spPr>
            <a:xfrm>
              <a:off x="2669795" y="2947766"/>
              <a:ext cx="2460821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Instandhaltung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22657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Condition</a:t>
              </a: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22657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 Monitoring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22657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CPS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Strategie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Asset Management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F22657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endParaRPr>
            </a:p>
          </p:txBody>
        </p:sp>
        <p:cxnSp>
          <p:nvCxnSpPr>
            <p:cNvPr id="59" name="Gerade Verbindung mit Pfeil 58">
              <a:extLst>
                <a:ext uri="{FF2B5EF4-FFF2-40B4-BE49-F238E27FC236}">
                  <a16:creationId xmlns:a16="http://schemas.microsoft.com/office/drawing/2014/main" id="{D680DD5E-1ACD-4384-8977-E39241999427}"/>
                </a:ext>
              </a:extLst>
            </p:cNvPr>
            <p:cNvCxnSpPr>
              <a:cxnSpLocks/>
            </p:cNvCxnSpPr>
            <p:nvPr/>
          </p:nvCxnSpPr>
          <p:spPr>
            <a:xfrm>
              <a:off x="2669795" y="6213292"/>
              <a:ext cx="2228210" cy="0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A0E59513-662C-4A3A-86E4-EB7A6FB3E503}"/>
                </a:ext>
              </a:extLst>
            </p:cNvPr>
            <p:cNvSpPr txBox="1"/>
            <p:nvPr/>
          </p:nvSpPr>
          <p:spPr>
            <a:xfrm>
              <a:off x="2641849" y="4920220"/>
              <a:ext cx="23920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CAD3F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Kennzahlen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CAD3F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Abnutzungsvorrat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CAD3F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Störmeldungen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22657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AI</a:t>
              </a:r>
            </a:p>
          </p:txBody>
        </p:sp>
        <p:pic>
          <p:nvPicPr>
            <p:cNvPr id="61" name="Grafik 60" descr="Stethoskop">
              <a:extLst>
                <a:ext uri="{FF2B5EF4-FFF2-40B4-BE49-F238E27FC236}">
                  <a16:creationId xmlns:a16="http://schemas.microsoft.com/office/drawing/2014/main" id="{8AACAF03-952E-400C-8C7E-0E2BBB981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73122" y="5403678"/>
              <a:ext cx="1027003" cy="1027003"/>
            </a:xfrm>
            <a:prstGeom prst="rect">
              <a:avLst/>
            </a:prstGeom>
          </p:spPr>
        </p:pic>
        <p:pic>
          <p:nvPicPr>
            <p:cNvPr id="63" name="Picture 2">
              <a:extLst>
                <a:ext uri="{FF2B5EF4-FFF2-40B4-BE49-F238E27FC236}">
                  <a16:creationId xmlns:a16="http://schemas.microsoft.com/office/drawing/2014/main" id="{E3E3E76E-F8A4-4967-8D8B-75C1206A459A}"/>
                </a:ext>
              </a:extLst>
            </p:cNvPr>
            <p:cNvPicPr/>
            <p:nvPr/>
          </p:nvPicPr>
          <p:blipFill>
            <a:blip r:embed="rId15"/>
            <a:srcRect t="19446" b="9864"/>
            <a:stretch/>
          </p:blipFill>
          <p:spPr>
            <a:xfrm>
              <a:off x="2180178" y="2019268"/>
              <a:ext cx="2460821" cy="120032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4" name="Grafik 63" descr="Stimme">
              <a:extLst>
                <a:ext uri="{FF2B5EF4-FFF2-40B4-BE49-F238E27FC236}">
                  <a16:creationId xmlns:a16="http://schemas.microsoft.com/office/drawing/2014/main" id="{C0CDD3F2-2197-4FE4-AD00-ACAABB7A9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85956" y="1849066"/>
              <a:ext cx="914400" cy="914400"/>
            </a:xfrm>
            <a:prstGeom prst="rect">
              <a:avLst/>
            </a:prstGeom>
          </p:spPr>
        </p:pic>
        <p:sp>
          <p:nvSpPr>
            <p:cNvPr id="65" name="Pfeil: nach oben 64">
              <a:extLst>
                <a:ext uri="{FF2B5EF4-FFF2-40B4-BE49-F238E27FC236}">
                  <a16:creationId xmlns:a16="http://schemas.microsoft.com/office/drawing/2014/main" id="{07F85AFD-62E7-428E-9CF9-810EDAA306C7}"/>
                </a:ext>
              </a:extLst>
            </p:cNvPr>
            <p:cNvSpPr/>
            <p:nvPr/>
          </p:nvSpPr>
          <p:spPr>
            <a:xfrm>
              <a:off x="835400" y="3115437"/>
              <a:ext cx="461925" cy="858845"/>
            </a:xfrm>
            <a:prstGeom prst="upArrow">
              <a:avLst/>
            </a:prstGeom>
            <a:solidFill>
              <a:srgbClr val="F22657"/>
            </a:solidFill>
            <a:ln>
              <a:solidFill>
                <a:srgbClr val="F226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endParaRPr>
            </a:p>
          </p:txBody>
        </p:sp>
      </p:grpSp>
      <p:sp>
        <p:nvSpPr>
          <p:cNvPr id="15" name="Datumsplatzhalter 14">
            <a:extLst>
              <a:ext uri="{FF2B5EF4-FFF2-40B4-BE49-F238E27FC236}">
                <a16:creationId xmlns:a16="http://schemas.microsoft.com/office/drawing/2014/main" id="{F8F80DE8-0B00-4A2D-9D18-8ABF5239C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D70FCB-59A2-4CE6-9226-410222E4A4D8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19.04.2020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17" name="Foliennummernplatzhalter 16">
            <a:extLst>
              <a:ext uri="{FF2B5EF4-FFF2-40B4-BE49-F238E27FC236}">
                <a16:creationId xmlns:a16="http://schemas.microsoft.com/office/drawing/2014/main" id="{88999D1B-75E0-458D-8BE3-680E3E778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FDED2C-4CB2-4774-93DF-44377E78C71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0516CBD6-0DC7-46C3-AE4D-C7ED9BACF049}"/>
              </a:ext>
            </a:extLst>
          </p:cNvPr>
          <p:cNvSpPr/>
          <p:nvPr/>
        </p:nvSpPr>
        <p:spPr>
          <a:xfrm>
            <a:off x="5852770" y="365125"/>
            <a:ext cx="1962160" cy="3685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Kooperationen</a:t>
            </a:r>
          </a:p>
        </p:txBody>
      </p:sp>
    </p:spTree>
    <p:extLst>
      <p:ext uri="{BB962C8B-B14F-4D97-AF65-F5344CB8AC3E}">
        <p14:creationId xmlns:p14="http://schemas.microsoft.com/office/powerpoint/2010/main" val="131742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ED1E1A45-30EF-40E0-9D49-511DE9BE0E24}"/>
              </a:ext>
            </a:extLst>
          </p:cNvPr>
          <p:cNvSpPr txBox="1"/>
          <p:nvPr/>
        </p:nvSpPr>
        <p:spPr>
          <a:xfrm>
            <a:off x="852633" y="1281237"/>
            <a:ext cx="1090463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Perfektes Prozessverständnis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Optimale Verfügbarkeit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Minimierung ungeplanter Stillstände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Steigerung der Produktivität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Senkung der Instandsetzungskosten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  <a:sym typeface="Wingdings" panose="05000000000000000000" pitchFamily="2" charset="2"/>
              </a:rPr>
              <a:t>Rückgewinnung der Lösungskompetenz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Rechtskonforme Maschinen und Anlagen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Qualitätssteigerung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Sichere Maschinen für sicheres Arbeiten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Return on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Invest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 wird sichergestellt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57F0DF-615C-4853-BDEB-993B9BE52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Das Ergebnis:</a:t>
            </a:r>
          </a:p>
        </p:txBody>
      </p: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94B5B680-B4E1-456C-A53E-396BCB91CC06}"/>
              </a:ext>
            </a:extLst>
          </p:cNvPr>
          <p:cNvGrpSpPr/>
          <p:nvPr/>
        </p:nvGrpSpPr>
        <p:grpSpPr>
          <a:xfrm>
            <a:off x="3354588" y="1141878"/>
            <a:ext cx="3349261" cy="4940673"/>
            <a:chOff x="8775674" y="914507"/>
            <a:chExt cx="3349261" cy="4940673"/>
          </a:xfrm>
        </p:grpSpPr>
        <p:pic>
          <p:nvPicPr>
            <p:cNvPr id="23" name="Grafik 22" descr="&quot;Daumen hoch&quot;-Zeichen">
              <a:extLst>
                <a:ext uri="{FF2B5EF4-FFF2-40B4-BE49-F238E27FC236}">
                  <a16:creationId xmlns:a16="http://schemas.microsoft.com/office/drawing/2014/main" id="{CFF0E2F6-E9CF-474E-B5EA-929E64615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56635" y="914507"/>
              <a:ext cx="511200" cy="511200"/>
            </a:xfrm>
            <a:prstGeom prst="rect">
              <a:avLst/>
            </a:prstGeom>
          </p:spPr>
        </p:pic>
        <p:pic>
          <p:nvPicPr>
            <p:cNvPr id="35" name="Grafik 34" descr="Abwärtstrend">
              <a:extLst>
                <a:ext uri="{FF2B5EF4-FFF2-40B4-BE49-F238E27FC236}">
                  <a16:creationId xmlns:a16="http://schemas.microsoft.com/office/drawing/2014/main" id="{1C4B639F-AD66-41CE-BCF7-81170370E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01644" y="2015975"/>
              <a:ext cx="510000" cy="510000"/>
            </a:xfrm>
            <a:prstGeom prst="rect">
              <a:avLst/>
            </a:prstGeom>
          </p:spPr>
        </p:pic>
        <p:pic>
          <p:nvPicPr>
            <p:cNvPr id="16" name="Grafik 15" descr="Euro">
              <a:extLst>
                <a:ext uri="{FF2B5EF4-FFF2-40B4-BE49-F238E27FC236}">
                  <a16:creationId xmlns:a16="http://schemas.microsoft.com/office/drawing/2014/main" id="{15C33632-8CF6-4D30-9B32-9E86E747B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499410" y="3172963"/>
              <a:ext cx="511200" cy="511200"/>
            </a:xfrm>
            <a:prstGeom prst="rect">
              <a:avLst/>
            </a:prstGeom>
          </p:spPr>
        </p:pic>
        <p:pic>
          <p:nvPicPr>
            <p:cNvPr id="20" name="Grafik 19" descr="Dollar">
              <a:extLst>
                <a:ext uri="{FF2B5EF4-FFF2-40B4-BE49-F238E27FC236}">
                  <a16:creationId xmlns:a16="http://schemas.microsoft.com/office/drawing/2014/main" id="{C17CEAB3-9A1A-4948-B07A-5B15599EF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828167" y="3177669"/>
              <a:ext cx="511200" cy="511200"/>
            </a:xfrm>
            <a:prstGeom prst="rect">
              <a:avLst/>
            </a:prstGeom>
          </p:spPr>
        </p:pic>
        <p:pic>
          <p:nvPicPr>
            <p:cNvPr id="45" name="Grafik 44" descr="Pfund">
              <a:extLst>
                <a:ext uri="{FF2B5EF4-FFF2-40B4-BE49-F238E27FC236}">
                  <a16:creationId xmlns:a16="http://schemas.microsoft.com/office/drawing/2014/main" id="{8023385A-91C7-4EA1-AFA0-D7326D419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31932" y="3170694"/>
              <a:ext cx="511200" cy="511200"/>
            </a:xfrm>
            <a:prstGeom prst="rect">
              <a:avLst/>
            </a:prstGeom>
          </p:spPr>
        </p:pic>
        <p:pic>
          <p:nvPicPr>
            <p:cNvPr id="49" name="Grafik 48" descr="Kopf mit Zahnrädern">
              <a:extLst>
                <a:ext uri="{FF2B5EF4-FFF2-40B4-BE49-F238E27FC236}">
                  <a16:creationId xmlns:a16="http://schemas.microsoft.com/office/drawing/2014/main" id="{76029864-DFFF-431D-BBAF-E275B30B1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945435" y="927376"/>
              <a:ext cx="511200" cy="511200"/>
            </a:xfrm>
            <a:prstGeom prst="rect">
              <a:avLst/>
            </a:prstGeom>
          </p:spPr>
        </p:pic>
        <p:pic>
          <p:nvPicPr>
            <p:cNvPr id="51" name="Grafik 50" descr="Klassenzimmer">
              <a:extLst>
                <a:ext uri="{FF2B5EF4-FFF2-40B4-BE49-F238E27FC236}">
                  <a16:creationId xmlns:a16="http://schemas.microsoft.com/office/drawing/2014/main" id="{0BB65C38-2403-4191-833C-256DC81BC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916814" y="3728508"/>
              <a:ext cx="511200" cy="511200"/>
            </a:xfrm>
            <a:prstGeom prst="rect">
              <a:avLst/>
            </a:prstGeom>
          </p:spPr>
        </p:pic>
        <p:pic>
          <p:nvPicPr>
            <p:cNvPr id="4" name="Grafik 3" descr="Präsentation mit Balkendiagramm">
              <a:extLst>
                <a:ext uri="{FF2B5EF4-FFF2-40B4-BE49-F238E27FC236}">
                  <a16:creationId xmlns:a16="http://schemas.microsoft.com/office/drawing/2014/main" id="{BB06C7CF-23EA-49BD-A6A2-F339F00AE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775674" y="4780796"/>
              <a:ext cx="511200" cy="511200"/>
            </a:xfrm>
            <a:prstGeom prst="rect">
              <a:avLst/>
            </a:prstGeom>
          </p:spPr>
        </p:pic>
        <p:pic>
          <p:nvPicPr>
            <p:cNvPr id="9" name="Grafik 8" descr="Statistik">
              <a:extLst>
                <a:ext uri="{FF2B5EF4-FFF2-40B4-BE49-F238E27FC236}">
                  <a16:creationId xmlns:a16="http://schemas.microsoft.com/office/drawing/2014/main" id="{22D6744E-46C6-436D-8419-93B75C67A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142407" y="1447828"/>
              <a:ext cx="511200" cy="511200"/>
            </a:xfrm>
            <a:prstGeom prst="rect">
              <a:avLst/>
            </a:prstGeom>
          </p:spPr>
        </p:pic>
        <p:pic>
          <p:nvPicPr>
            <p:cNvPr id="11" name="Grafik 10" descr="Volltreffer">
              <a:extLst>
                <a:ext uri="{FF2B5EF4-FFF2-40B4-BE49-F238E27FC236}">
                  <a16:creationId xmlns:a16="http://schemas.microsoft.com/office/drawing/2014/main" id="{349FC495-8EF4-47C1-8C79-723CD96C1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967835" y="5343980"/>
              <a:ext cx="511200" cy="511200"/>
            </a:xfrm>
            <a:prstGeom prst="rect">
              <a:avLst/>
            </a:prstGeom>
          </p:spPr>
        </p:pic>
        <p:pic>
          <p:nvPicPr>
            <p:cNvPr id="13" name="Grafik 12" descr="Ziel">
              <a:extLst>
                <a:ext uri="{FF2B5EF4-FFF2-40B4-BE49-F238E27FC236}">
                  <a16:creationId xmlns:a16="http://schemas.microsoft.com/office/drawing/2014/main" id="{FEB6FF47-F6A8-42B5-A026-3219564D3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0967835" y="4286802"/>
              <a:ext cx="511200" cy="511200"/>
            </a:xfrm>
            <a:prstGeom prst="rect">
              <a:avLst/>
            </a:prstGeom>
          </p:spPr>
        </p:pic>
        <p:pic>
          <p:nvPicPr>
            <p:cNvPr id="15" name="Grafik 14" descr="Messgerät">
              <a:extLst>
                <a:ext uri="{FF2B5EF4-FFF2-40B4-BE49-F238E27FC236}">
                  <a16:creationId xmlns:a16="http://schemas.microsoft.com/office/drawing/2014/main" id="{B33DAC58-5210-4364-9750-DED25BAD0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9656723" y="2625489"/>
              <a:ext cx="511200" cy="511200"/>
            </a:xfrm>
            <a:prstGeom prst="rect">
              <a:avLst/>
            </a:prstGeom>
          </p:spPr>
        </p:pic>
        <p:pic>
          <p:nvPicPr>
            <p:cNvPr id="58" name="Grafik 57" descr="&quot;Daumen hoch&quot;-Zeichen">
              <a:extLst>
                <a:ext uri="{FF2B5EF4-FFF2-40B4-BE49-F238E27FC236}">
                  <a16:creationId xmlns:a16="http://schemas.microsoft.com/office/drawing/2014/main" id="{73DBED5A-48AF-4C99-B034-4530BFEC4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620783" y="1448436"/>
              <a:ext cx="511200" cy="511200"/>
            </a:xfrm>
            <a:prstGeom prst="rect">
              <a:avLst/>
            </a:prstGeom>
          </p:spPr>
        </p:pic>
        <p:pic>
          <p:nvPicPr>
            <p:cNvPr id="59" name="Grafik 58" descr="&quot;Daumen hoch&quot;-Zeichen">
              <a:extLst>
                <a:ext uri="{FF2B5EF4-FFF2-40B4-BE49-F238E27FC236}">
                  <a16:creationId xmlns:a16="http://schemas.microsoft.com/office/drawing/2014/main" id="{BF196D34-9BA0-44D5-A882-76FB03183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0967835" y="2003840"/>
              <a:ext cx="511200" cy="511200"/>
            </a:xfrm>
            <a:prstGeom prst="rect">
              <a:avLst/>
            </a:prstGeom>
          </p:spPr>
        </p:pic>
        <p:pic>
          <p:nvPicPr>
            <p:cNvPr id="60" name="Grafik 59" descr="&quot;Daumen hoch&quot;-Zeichen">
              <a:extLst>
                <a:ext uri="{FF2B5EF4-FFF2-40B4-BE49-F238E27FC236}">
                  <a16:creationId xmlns:a16="http://schemas.microsoft.com/office/drawing/2014/main" id="{7F7AB7FC-FF38-4130-A024-32F2FA9AD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0164801" y="2578277"/>
              <a:ext cx="511200" cy="511200"/>
            </a:xfrm>
            <a:prstGeom prst="rect">
              <a:avLst/>
            </a:prstGeom>
          </p:spPr>
        </p:pic>
        <p:cxnSp>
          <p:nvCxnSpPr>
            <p:cNvPr id="18" name="Gerade Verbindung mit Pfeil 17">
              <a:extLst>
                <a:ext uri="{FF2B5EF4-FFF2-40B4-BE49-F238E27FC236}">
                  <a16:creationId xmlns:a16="http://schemas.microsoft.com/office/drawing/2014/main" id="{8BC09FFE-6413-48D3-8B3A-C13311F431C5}"/>
                </a:ext>
              </a:extLst>
            </p:cNvPr>
            <p:cNvCxnSpPr/>
            <p:nvPr/>
          </p:nvCxnSpPr>
          <p:spPr>
            <a:xfrm>
              <a:off x="10539546" y="3115437"/>
              <a:ext cx="999562" cy="584027"/>
            </a:xfrm>
            <a:prstGeom prst="straightConnector1">
              <a:avLst/>
            </a:prstGeom>
            <a:ln w="44450">
              <a:solidFill>
                <a:schemeClr val="accent5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1" name="Grafik 60" descr="&quot;Daumen hoch&quot;-Zeichen">
              <a:extLst>
                <a:ext uri="{FF2B5EF4-FFF2-40B4-BE49-F238E27FC236}">
                  <a16:creationId xmlns:a16="http://schemas.microsoft.com/office/drawing/2014/main" id="{71F9E963-84C1-4F12-BA75-D1F7CCB79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1415498" y="3743447"/>
              <a:ext cx="511200" cy="511200"/>
            </a:xfrm>
            <a:prstGeom prst="rect">
              <a:avLst/>
            </a:prstGeom>
          </p:spPr>
        </p:pic>
        <p:pic>
          <p:nvPicPr>
            <p:cNvPr id="62" name="Grafik 61" descr="&quot;Daumen hoch&quot;-Zeichen">
              <a:extLst>
                <a:ext uri="{FF2B5EF4-FFF2-40B4-BE49-F238E27FC236}">
                  <a16:creationId xmlns:a16="http://schemas.microsoft.com/office/drawing/2014/main" id="{1380D8A7-C296-4A1A-B1C0-4803BD0B1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1613735" y="3170694"/>
              <a:ext cx="511200" cy="511200"/>
            </a:xfrm>
            <a:prstGeom prst="rect">
              <a:avLst/>
            </a:prstGeom>
          </p:spPr>
        </p:pic>
        <p:pic>
          <p:nvPicPr>
            <p:cNvPr id="63" name="Grafik 62" descr="&quot;Daumen hoch&quot;-Zeichen">
              <a:extLst>
                <a:ext uri="{FF2B5EF4-FFF2-40B4-BE49-F238E27FC236}">
                  <a16:creationId xmlns:a16="http://schemas.microsoft.com/office/drawing/2014/main" id="{217DA8C2-4273-4414-80F6-75500E9D2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1447857" y="4239708"/>
              <a:ext cx="511200" cy="511200"/>
            </a:xfrm>
            <a:prstGeom prst="rect">
              <a:avLst/>
            </a:prstGeom>
          </p:spPr>
        </p:pic>
        <p:pic>
          <p:nvPicPr>
            <p:cNvPr id="64" name="Grafik 63" descr="&quot;Daumen hoch&quot;-Zeichen">
              <a:extLst>
                <a:ext uri="{FF2B5EF4-FFF2-40B4-BE49-F238E27FC236}">
                  <a16:creationId xmlns:a16="http://schemas.microsoft.com/office/drawing/2014/main" id="{F0A86115-7F6B-4DF2-A3F4-DED53F8B4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286874" y="4750908"/>
              <a:ext cx="511200" cy="511200"/>
            </a:xfrm>
            <a:prstGeom prst="rect">
              <a:avLst/>
            </a:prstGeom>
          </p:spPr>
        </p:pic>
        <p:pic>
          <p:nvPicPr>
            <p:cNvPr id="65" name="Grafik 64" descr="&quot;Daumen hoch&quot;-Zeichen">
              <a:extLst>
                <a:ext uri="{FF2B5EF4-FFF2-40B4-BE49-F238E27FC236}">
                  <a16:creationId xmlns:a16="http://schemas.microsoft.com/office/drawing/2014/main" id="{2EFC61C2-60A3-41E8-8922-FB7D99E2B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1446550" y="5310551"/>
              <a:ext cx="511200" cy="511200"/>
            </a:xfrm>
            <a:prstGeom prst="rect">
              <a:avLst/>
            </a:prstGeom>
          </p:spPr>
        </p:pic>
      </p:grpSp>
      <p:sp>
        <p:nvSpPr>
          <p:cNvPr id="22" name="Datumsplatzhalter 21">
            <a:extLst>
              <a:ext uri="{FF2B5EF4-FFF2-40B4-BE49-F238E27FC236}">
                <a16:creationId xmlns:a16="http://schemas.microsoft.com/office/drawing/2014/main" id="{938528C4-7960-415C-AED7-2D2B63E0D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3B79CA-6195-4F2D-A9FA-16E4B47992E0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19.04.2020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24" name="Foliennummernplatzhalter 23">
            <a:extLst>
              <a:ext uri="{FF2B5EF4-FFF2-40B4-BE49-F238E27FC236}">
                <a16:creationId xmlns:a16="http://schemas.microsoft.com/office/drawing/2014/main" id="{0F0A6D45-5061-4FD1-8056-D2C6413CB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FDED2C-4CB2-4774-93DF-44377E78C71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90881735-6B16-4475-A38A-2CBAF93AF664}"/>
              </a:ext>
            </a:extLst>
          </p:cNvPr>
          <p:cNvSpPr/>
          <p:nvPr/>
        </p:nvSpPr>
        <p:spPr>
          <a:xfrm>
            <a:off x="5852770" y="365125"/>
            <a:ext cx="1962160" cy="3685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Kooperationen</a:t>
            </a:r>
          </a:p>
        </p:txBody>
      </p:sp>
    </p:spTree>
    <p:extLst>
      <p:ext uri="{BB962C8B-B14F-4D97-AF65-F5344CB8AC3E}">
        <p14:creationId xmlns:p14="http://schemas.microsoft.com/office/powerpoint/2010/main" val="2923317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A985F-7354-43D3-8508-78237A5B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Der Faktor Mensch und die Folgen für die Maschinen/Produktion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DD4EA8-B6E7-4436-AB88-523DF2CC181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Fehlbedienung</a:t>
            </a:r>
          </a:p>
          <a:p>
            <a:r>
              <a:rPr lang="de-DE" dirty="0"/>
              <a:t>Manipulation</a:t>
            </a:r>
          </a:p>
          <a:p>
            <a:r>
              <a:rPr lang="de-DE" dirty="0"/>
              <a:t>Sabotage</a:t>
            </a:r>
          </a:p>
          <a:p>
            <a:r>
              <a:rPr lang="de-DE" dirty="0"/>
              <a:t>Unwissenheit über die Prozesse</a:t>
            </a:r>
          </a:p>
          <a:p>
            <a:r>
              <a:rPr lang="de-DE" dirty="0"/>
              <a:t>Unlust zu arbeiten</a:t>
            </a:r>
          </a:p>
          <a:p>
            <a:r>
              <a:rPr lang="de-DE" dirty="0"/>
              <a:t>Fehlende Führung und Vorgaben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95C04D0-2B19-47EA-9A1E-84D5975F002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/>
              <a:t>Einfache Überwachung der Prozesse </a:t>
            </a:r>
          </a:p>
          <a:p>
            <a:r>
              <a:rPr lang="de-DE" dirty="0"/>
              <a:t>Speichern von Änderungen der Parameter und Eingriffe in die bestehenden Strukturen</a:t>
            </a:r>
          </a:p>
          <a:p>
            <a:r>
              <a:rPr lang="de-DE" dirty="0"/>
              <a:t>Aufzeichnungen über differenzierten Umgang</a:t>
            </a:r>
          </a:p>
          <a:p>
            <a:r>
              <a:rPr lang="de-DE" dirty="0"/>
              <a:t>Erkennen von Veränderungen</a:t>
            </a:r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0D5064E-DA1E-4EE5-A1A8-5111AB417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875CD7-BD90-49A0-BB05-1A5502BC699C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19.04.2020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57B075-EFA6-4384-8653-F48D9A6C2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FDED2C-4CB2-4774-93DF-44377E78C71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AA621AA-0A6B-40FD-9830-BCC2590284A9}"/>
              </a:ext>
            </a:extLst>
          </p:cNvPr>
          <p:cNvSpPr/>
          <p:nvPr/>
        </p:nvSpPr>
        <p:spPr>
          <a:xfrm>
            <a:off x="5852770" y="365125"/>
            <a:ext cx="1962160" cy="3685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Kooperationen</a:t>
            </a:r>
          </a:p>
        </p:txBody>
      </p:sp>
    </p:spTree>
    <p:extLst>
      <p:ext uri="{BB962C8B-B14F-4D97-AF65-F5344CB8AC3E}">
        <p14:creationId xmlns:p14="http://schemas.microsoft.com/office/powerpoint/2010/main" val="87273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hteck 127">
            <a:extLst>
              <a:ext uri="{FF2B5EF4-FFF2-40B4-BE49-F238E27FC236}">
                <a16:creationId xmlns:a16="http://schemas.microsoft.com/office/drawing/2014/main" id="{45E1504F-FE78-4F2C-9C72-2C7A6A506B79}"/>
              </a:ext>
            </a:extLst>
          </p:cNvPr>
          <p:cNvSpPr/>
          <p:nvPr/>
        </p:nvSpPr>
        <p:spPr>
          <a:xfrm>
            <a:off x="1903356" y="1133508"/>
            <a:ext cx="9991396" cy="35233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127" name="Rechteck 126">
            <a:extLst>
              <a:ext uri="{FF2B5EF4-FFF2-40B4-BE49-F238E27FC236}">
                <a16:creationId xmlns:a16="http://schemas.microsoft.com/office/drawing/2014/main" id="{AFB9FDFF-C7B2-4B9D-A282-A4E33ACF6DBD}"/>
              </a:ext>
            </a:extLst>
          </p:cNvPr>
          <p:cNvSpPr/>
          <p:nvPr/>
        </p:nvSpPr>
        <p:spPr>
          <a:xfrm>
            <a:off x="1903356" y="4754464"/>
            <a:ext cx="9991396" cy="19797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2C1CF7-A48D-482D-9BBA-22DB11C2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233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Strukturvorschlag</a:t>
            </a:r>
          </a:p>
        </p:txBody>
      </p:sp>
      <p:cxnSp>
        <p:nvCxnSpPr>
          <p:cNvPr id="8" name="Verbinder: gewinkelt 7">
            <a:extLst>
              <a:ext uri="{FF2B5EF4-FFF2-40B4-BE49-F238E27FC236}">
                <a16:creationId xmlns:a16="http://schemas.microsoft.com/office/drawing/2014/main" id="{C2957187-9B5F-4155-8AB6-5370BEAAD1F7}"/>
              </a:ext>
            </a:extLst>
          </p:cNvPr>
          <p:cNvCxnSpPr>
            <a:cxnSpLocks/>
          </p:cNvCxnSpPr>
          <p:nvPr/>
        </p:nvCxnSpPr>
        <p:spPr>
          <a:xfrm flipV="1">
            <a:off x="1473924" y="4259475"/>
            <a:ext cx="1290682" cy="601302"/>
          </a:xfrm>
          <a:prstGeom prst="bentConnector2">
            <a:avLst/>
          </a:prstGeom>
          <a:ln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feld 128">
            <a:extLst>
              <a:ext uri="{FF2B5EF4-FFF2-40B4-BE49-F238E27FC236}">
                <a16:creationId xmlns:a16="http://schemas.microsoft.com/office/drawing/2014/main" id="{599A3A32-DEAF-4295-9C71-217573C06C4E}"/>
              </a:ext>
            </a:extLst>
          </p:cNvPr>
          <p:cNvSpPr txBox="1"/>
          <p:nvPr/>
        </p:nvSpPr>
        <p:spPr>
          <a:xfrm>
            <a:off x="1073750" y="2090458"/>
            <a:ext cx="400174" cy="1678143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Kunden</a:t>
            </a:r>
          </a:p>
        </p:txBody>
      </p:sp>
      <p:sp>
        <p:nvSpPr>
          <p:cNvPr id="130" name="Textfeld 129">
            <a:extLst>
              <a:ext uri="{FF2B5EF4-FFF2-40B4-BE49-F238E27FC236}">
                <a16:creationId xmlns:a16="http://schemas.microsoft.com/office/drawing/2014/main" id="{849E6D22-0548-4846-8DC8-49B6E2DBAD1F}"/>
              </a:ext>
            </a:extLst>
          </p:cNvPr>
          <p:cNvSpPr txBox="1"/>
          <p:nvPr/>
        </p:nvSpPr>
        <p:spPr>
          <a:xfrm>
            <a:off x="1079238" y="4035545"/>
            <a:ext cx="400174" cy="3046988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t>Organisation</a:t>
            </a:r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004621D3-8F38-4CD4-8BC5-752378D3AC43}"/>
              </a:ext>
            </a:extLst>
          </p:cNvPr>
          <p:cNvGrpSpPr/>
          <p:nvPr/>
        </p:nvGrpSpPr>
        <p:grpSpPr>
          <a:xfrm>
            <a:off x="1997900" y="1115105"/>
            <a:ext cx="7967115" cy="5537486"/>
            <a:chOff x="2001578" y="1112326"/>
            <a:chExt cx="7967115" cy="5537486"/>
          </a:xfrm>
        </p:grpSpPr>
        <p:cxnSp>
          <p:nvCxnSpPr>
            <p:cNvPr id="45" name="Verbinder: gewinkelt 44">
              <a:extLst>
                <a:ext uri="{FF2B5EF4-FFF2-40B4-BE49-F238E27FC236}">
                  <a16:creationId xmlns:a16="http://schemas.microsoft.com/office/drawing/2014/main" id="{D5059F89-F26C-4855-8EA7-E802BCAE41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7494" y="4157350"/>
              <a:ext cx="2792179" cy="402776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hteck: abgerundete Ecken 4">
              <a:extLst>
                <a:ext uri="{FF2B5EF4-FFF2-40B4-BE49-F238E27FC236}">
                  <a16:creationId xmlns:a16="http://schemas.microsoft.com/office/drawing/2014/main" id="{610029F4-C916-4661-88CC-B361087CB732}"/>
                </a:ext>
              </a:extLst>
            </p:cNvPr>
            <p:cNvSpPr/>
            <p:nvPr/>
          </p:nvSpPr>
          <p:spPr>
            <a:xfrm>
              <a:off x="2001578" y="3725252"/>
              <a:ext cx="2384919" cy="7242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Fertigungsbetriebe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Produktionsbetriebe</a:t>
              </a: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F5617C82-33FD-493D-BA3A-143FCCCF69B8}"/>
                </a:ext>
              </a:extLst>
            </p:cNvPr>
            <p:cNvSpPr/>
            <p:nvPr/>
          </p:nvSpPr>
          <p:spPr>
            <a:xfrm>
              <a:off x="4762149" y="4799009"/>
              <a:ext cx="2483141" cy="7600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Instandhaltungs- und Vertriebsgesellschaft</a:t>
              </a:r>
            </a:p>
          </p:txBody>
        </p:sp>
        <p:cxnSp>
          <p:nvCxnSpPr>
            <p:cNvPr id="10" name="Verbinder: gewinkelt 9">
              <a:extLst>
                <a:ext uri="{FF2B5EF4-FFF2-40B4-BE49-F238E27FC236}">
                  <a16:creationId xmlns:a16="http://schemas.microsoft.com/office/drawing/2014/main" id="{0F3FB13A-28DE-491A-A905-F24F31CCCD9B}"/>
                </a:ext>
              </a:extLst>
            </p:cNvPr>
            <p:cNvCxnSpPr>
              <a:cxnSpLocks/>
              <a:stCxn id="6" idx="0"/>
              <a:endCxn id="5" idx="2"/>
            </p:cNvCxnSpPr>
            <p:nvPr/>
          </p:nvCxnSpPr>
          <p:spPr>
            <a:xfrm rot="16200000" flipV="1">
              <a:off x="4424133" y="3219422"/>
              <a:ext cx="349493" cy="2809682"/>
            </a:xfrm>
            <a:prstGeom prst="bentConnector3">
              <a:avLst>
                <a:gd name="adj1" fmla="val 6816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2C5A4403-510B-40F1-9C37-7A8628D929B9}"/>
                </a:ext>
              </a:extLst>
            </p:cNvPr>
            <p:cNvSpPr/>
            <p:nvPr/>
          </p:nvSpPr>
          <p:spPr>
            <a:xfrm>
              <a:off x="7293904" y="5894490"/>
              <a:ext cx="1779158" cy="7553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Ingenieurbüro BINTEC</a:t>
              </a:r>
            </a:p>
          </p:txBody>
        </p:sp>
        <p:cxnSp>
          <p:nvCxnSpPr>
            <p:cNvPr id="12" name="Verbinder: gewinkelt 11">
              <a:extLst>
                <a:ext uri="{FF2B5EF4-FFF2-40B4-BE49-F238E27FC236}">
                  <a16:creationId xmlns:a16="http://schemas.microsoft.com/office/drawing/2014/main" id="{736F29B1-504A-40BB-8557-08812CC72BFD}"/>
                </a:ext>
              </a:extLst>
            </p:cNvPr>
            <p:cNvCxnSpPr>
              <a:cxnSpLocks/>
              <a:stCxn id="11" idx="0"/>
              <a:endCxn id="6" idx="2"/>
            </p:cNvCxnSpPr>
            <p:nvPr/>
          </p:nvCxnSpPr>
          <p:spPr>
            <a:xfrm rot="16200000" flipV="1">
              <a:off x="6925877" y="4636883"/>
              <a:ext cx="335450" cy="217976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D6108914-55DC-4E75-9484-DEA6810CBD19}"/>
                </a:ext>
              </a:extLst>
            </p:cNvPr>
            <p:cNvSpPr/>
            <p:nvPr/>
          </p:nvSpPr>
          <p:spPr>
            <a:xfrm>
              <a:off x="5113653" y="5894490"/>
              <a:ext cx="1779158" cy="75532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MaTeHa GmbH</a:t>
              </a:r>
            </a:p>
          </p:txBody>
        </p:sp>
        <p:sp>
          <p:nvSpPr>
            <p:cNvPr id="24" name="Rechteck: abgerundete Ecken 23">
              <a:extLst>
                <a:ext uri="{FF2B5EF4-FFF2-40B4-BE49-F238E27FC236}">
                  <a16:creationId xmlns:a16="http://schemas.microsoft.com/office/drawing/2014/main" id="{3C2A6FC2-E4B3-4E23-870A-F9BD69391C2A}"/>
                </a:ext>
              </a:extLst>
            </p:cNvPr>
            <p:cNvSpPr/>
            <p:nvPr/>
          </p:nvSpPr>
          <p:spPr>
            <a:xfrm>
              <a:off x="4811728" y="3719538"/>
              <a:ext cx="2384919" cy="71773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Betreiber kritischer Infrastrukturen</a:t>
              </a:r>
            </a:p>
          </p:txBody>
        </p:sp>
        <p:sp>
          <p:nvSpPr>
            <p:cNvPr id="25" name="Rechteck: abgerundete Ecken 24">
              <a:extLst>
                <a:ext uri="{FF2B5EF4-FFF2-40B4-BE49-F238E27FC236}">
                  <a16:creationId xmlns:a16="http://schemas.microsoft.com/office/drawing/2014/main" id="{4DC20F3B-970B-4FB7-BC9B-C544EACD8C3C}"/>
                </a:ext>
              </a:extLst>
            </p:cNvPr>
            <p:cNvSpPr/>
            <p:nvPr/>
          </p:nvSpPr>
          <p:spPr>
            <a:xfrm>
              <a:off x="7583774" y="3725252"/>
              <a:ext cx="2384919" cy="71773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Anlagenbauer und Maschinenhersteller</a:t>
              </a:r>
            </a:p>
          </p:txBody>
        </p:sp>
        <p:sp>
          <p:nvSpPr>
            <p:cNvPr id="28" name="Rechteck: abgerundete Ecken 27">
              <a:extLst>
                <a:ext uri="{FF2B5EF4-FFF2-40B4-BE49-F238E27FC236}">
                  <a16:creationId xmlns:a16="http://schemas.microsoft.com/office/drawing/2014/main" id="{82FDFA45-7667-4B0C-A13F-3339B99AE682}"/>
                </a:ext>
              </a:extLst>
            </p:cNvPr>
            <p:cNvSpPr/>
            <p:nvPr/>
          </p:nvSpPr>
          <p:spPr>
            <a:xfrm>
              <a:off x="5236244" y="2631991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Wasser</a:t>
              </a:r>
            </a:p>
          </p:txBody>
        </p:sp>
        <p:sp>
          <p:nvSpPr>
            <p:cNvPr id="29" name="Rechteck: abgerundete Ecken 28">
              <a:extLst>
                <a:ext uri="{FF2B5EF4-FFF2-40B4-BE49-F238E27FC236}">
                  <a16:creationId xmlns:a16="http://schemas.microsoft.com/office/drawing/2014/main" id="{5F6DC05A-C89F-4BE2-B93B-AC9D035C9F7A}"/>
                </a:ext>
              </a:extLst>
            </p:cNvPr>
            <p:cNvSpPr/>
            <p:nvPr/>
          </p:nvSpPr>
          <p:spPr>
            <a:xfrm>
              <a:off x="5236244" y="2166907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Abwasser</a:t>
              </a:r>
            </a:p>
          </p:txBody>
        </p:sp>
        <p:sp>
          <p:nvSpPr>
            <p:cNvPr id="30" name="Rechteck: abgerundete Ecken 29">
              <a:extLst>
                <a:ext uri="{FF2B5EF4-FFF2-40B4-BE49-F238E27FC236}">
                  <a16:creationId xmlns:a16="http://schemas.microsoft.com/office/drawing/2014/main" id="{837811A6-FB39-4B8E-878C-D69072F1CCAF}"/>
                </a:ext>
              </a:extLst>
            </p:cNvPr>
            <p:cNvSpPr/>
            <p:nvPr/>
          </p:nvSpPr>
          <p:spPr>
            <a:xfrm>
              <a:off x="5236244" y="3097075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Energie</a:t>
              </a:r>
            </a:p>
          </p:txBody>
        </p:sp>
        <p:cxnSp>
          <p:nvCxnSpPr>
            <p:cNvPr id="52" name="Verbinder: gewinkelt 51">
              <a:extLst>
                <a:ext uri="{FF2B5EF4-FFF2-40B4-BE49-F238E27FC236}">
                  <a16:creationId xmlns:a16="http://schemas.microsoft.com/office/drawing/2014/main" id="{D866EC9A-DB96-4ADF-BE29-DD6A12A7AC07}"/>
                </a:ext>
              </a:extLst>
            </p:cNvPr>
            <p:cNvCxnSpPr>
              <a:cxnSpLocks/>
              <a:stCxn id="6" idx="0"/>
              <a:endCxn id="24" idx="2"/>
            </p:cNvCxnSpPr>
            <p:nvPr/>
          </p:nvCxnSpPr>
          <p:spPr>
            <a:xfrm rot="5400000" flipH="1" flipV="1">
              <a:off x="5823088" y="4617909"/>
              <a:ext cx="361733" cy="46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Verbinder: gewinkelt 63">
              <a:extLst>
                <a:ext uri="{FF2B5EF4-FFF2-40B4-BE49-F238E27FC236}">
                  <a16:creationId xmlns:a16="http://schemas.microsoft.com/office/drawing/2014/main" id="{EED3CA07-94D2-4399-8E25-3971DC1DB1AB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931924" y="2644161"/>
              <a:ext cx="1381390" cy="785449"/>
            </a:xfrm>
            <a:prstGeom prst="bentConnector4">
              <a:avLst>
                <a:gd name="adj1" fmla="val 12539"/>
                <a:gd name="adj2" fmla="val 144454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C2E619DC-7AB2-4D1A-BFF3-2D1F2ECE748A}"/>
                </a:ext>
              </a:extLst>
            </p:cNvPr>
            <p:cNvCxnSpPr>
              <a:cxnSpLocks/>
              <a:stCxn id="30" idx="1"/>
            </p:cNvCxnSpPr>
            <p:nvPr/>
          </p:nvCxnSpPr>
          <p:spPr>
            <a:xfrm flipH="1">
              <a:off x="4889502" y="3276359"/>
              <a:ext cx="346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8955D0CF-D1DB-4EA3-B052-555DE36079E8}"/>
                </a:ext>
              </a:extLst>
            </p:cNvPr>
            <p:cNvCxnSpPr>
              <a:cxnSpLocks/>
              <a:stCxn id="28" idx="1"/>
            </p:cNvCxnSpPr>
            <p:nvPr/>
          </p:nvCxnSpPr>
          <p:spPr>
            <a:xfrm flipH="1">
              <a:off x="4889502" y="2811275"/>
              <a:ext cx="346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hteck: abgerundete Ecken 80">
              <a:extLst>
                <a:ext uri="{FF2B5EF4-FFF2-40B4-BE49-F238E27FC236}">
                  <a16:creationId xmlns:a16="http://schemas.microsoft.com/office/drawing/2014/main" id="{C502D48F-4ED5-472D-94BC-CBAF6EDE31AD}"/>
                </a:ext>
              </a:extLst>
            </p:cNvPr>
            <p:cNvSpPr/>
            <p:nvPr/>
          </p:nvSpPr>
          <p:spPr>
            <a:xfrm>
              <a:off x="2414936" y="2631991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Chemie</a:t>
              </a:r>
            </a:p>
          </p:txBody>
        </p:sp>
        <p:sp>
          <p:nvSpPr>
            <p:cNvPr id="82" name="Rechteck: abgerundete Ecken 81">
              <a:extLst>
                <a:ext uri="{FF2B5EF4-FFF2-40B4-BE49-F238E27FC236}">
                  <a16:creationId xmlns:a16="http://schemas.microsoft.com/office/drawing/2014/main" id="{7C7F6EAB-E9B9-4D83-AF9E-82AD35541055}"/>
                </a:ext>
              </a:extLst>
            </p:cNvPr>
            <p:cNvSpPr/>
            <p:nvPr/>
          </p:nvSpPr>
          <p:spPr>
            <a:xfrm>
              <a:off x="2414936" y="2166907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Nahrungsmittel</a:t>
              </a:r>
            </a:p>
          </p:txBody>
        </p:sp>
        <p:sp>
          <p:nvSpPr>
            <p:cNvPr id="83" name="Rechteck: abgerundete Ecken 82">
              <a:extLst>
                <a:ext uri="{FF2B5EF4-FFF2-40B4-BE49-F238E27FC236}">
                  <a16:creationId xmlns:a16="http://schemas.microsoft.com/office/drawing/2014/main" id="{3C80D943-D040-4798-BC6E-B45DBD2CDEEC}"/>
                </a:ext>
              </a:extLst>
            </p:cNvPr>
            <p:cNvSpPr/>
            <p:nvPr/>
          </p:nvSpPr>
          <p:spPr>
            <a:xfrm>
              <a:off x="2414936" y="3097075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Automotive</a:t>
              </a:r>
            </a:p>
          </p:txBody>
        </p:sp>
        <p:cxnSp>
          <p:nvCxnSpPr>
            <p:cNvPr id="84" name="Verbinder: gewinkelt 83">
              <a:extLst>
                <a:ext uri="{FF2B5EF4-FFF2-40B4-BE49-F238E27FC236}">
                  <a16:creationId xmlns:a16="http://schemas.microsoft.com/office/drawing/2014/main" id="{5CFFDF7D-0246-44F2-A6A1-FE835929C9F7}"/>
                </a:ext>
              </a:extLst>
            </p:cNvPr>
            <p:cNvCxnSpPr>
              <a:cxnSpLocks/>
              <a:endCxn id="110" idx="1"/>
            </p:cNvCxnSpPr>
            <p:nvPr/>
          </p:nvCxnSpPr>
          <p:spPr>
            <a:xfrm rot="16200000" flipV="1">
              <a:off x="1651278" y="2184822"/>
              <a:ext cx="2300068" cy="785452"/>
            </a:xfrm>
            <a:prstGeom prst="bentConnector4">
              <a:avLst>
                <a:gd name="adj1" fmla="val 7442"/>
                <a:gd name="adj2" fmla="val 14298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E145A2FA-AE35-4EE1-A458-23B4793A6BCD}"/>
                </a:ext>
              </a:extLst>
            </p:cNvPr>
            <p:cNvCxnSpPr>
              <a:cxnSpLocks/>
              <a:stCxn id="83" idx="1"/>
            </p:cNvCxnSpPr>
            <p:nvPr/>
          </p:nvCxnSpPr>
          <p:spPr>
            <a:xfrm flipH="1">
              <a:off x="2068194" y="3276359"/>
              <a:ext cx="346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4922CCD6-7AE1-45B5-87CF-1AFFCF6190AD}"/>
                </a:ext>
              </a:extLst>
            </p:cNvPr>
            <p:cNvCxnSpPr>
              <a:cxnSpLocks/>
              <a:stCxn id="81" idx="1"/>
            </p:cNvCxnSpPr>
            <p:nvPr/>
          </p:nvCxnSpPr>
          <p:spPr>
            <a:xfrm flipH="1">
              <a:off x="2068194" y="2811275"/>
              <a:ext cx="346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echteck: abgerundete Ecken 94">
              <a:extLst>
                <a:ext uri="{FF2B5EF4-FFF2-40B4-BE49-F238E27FC236}">
                  <a16:creationId xmlns:a16="http://schemas.microsoft.com/office/drawing/2014/main" id="{56278F20-44E5-477B-B87C-602BC580E109}"/>
                </a:ext>
              </a:extLst>
            </p:cNvPr>
            <p:cNvSpPr/>
            <p:nvPr/>
          </p:nvSpPr>
          <p:spPr>
            <a:xfrm>
              <a:off x="2408586" y="1699490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Metall</a:t>
              </a:r>
            </a:p>
          </p:txBody>
        </p: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715A8AC6-8D9A-442F-87C0-47F1F061797B}"/>
                </a:ext>
              </a:extLst>
            </p:cNvPr>
            <p:cNvCxnSpPr>
              <a:cxnSpLocks/>
              <a:stCxn id="82" idx="1"/>
            </p:cNvCxnSpPr>
            <p:nvPr/>
          </p:nvCxnSpPr>
          <p:spPr>
            <a:xfrm flipH="1" flipV="1">
              <a:off x="2068194" y="2343858"/>
              <a:ext cx="346742" cy="23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hteck: abgerundete Ecken 109">
              <a:extLst>
                <a:ext uri="{FF2B5EF4-FFF2-40B4-BE49-F238E27FC236}">
                  <a16:creationId xmlns:a16="http://schemas.microsoft.com/office/drawing/2014/main" id="{7BB8FC90-9D7F-4015-8761-E894376EB618}"/>
                </a:ext>
              </a:extLst>
            </p:cNvPr>
            <p:cNvSpPr/>
            <p:nvPr/>
          </p:nvSpPr>
          <p:spPr>
            <a:xfrm>
              <a:off x="2408586" y="1248230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Weitere</a:t>
              </a:r>
            </a:p>
          </p:txBody>
        </p:sp>
        <p:cxnSp>
          <p:nvCxnSpPr>
            <p:cNvPr id="114" name="Gerader Verbinder 113">
              <a:extLst>
                <a:ext uri="{FF2B5EF4-FFF2-40B4-BE49-F238E27FC236}">
                  <a16:creationId xmlns:a16="http://schemas.microsoft.com/office/drawing/2014/main" id="{4F48E771-750C-4FBB-8CE1-D2E4EC504846}"/>
                </a:ext>
              </a:extLst>
            </p:cNvPr>
            <p:cNvCxnSpPr>
              <a:cxnSpLocks/>
              <a:stCxn id="95" idx="1"/>
            </p:cNvCxnSpPr>
            <p:nvPr/>
          </p:nvCxnSpPr>
          <p:spPr>
            <a:xfrm flipH="1" flipV="1">
              <a:off x="2068194" y="1876407"/>
              <a:ext cx="340392" cy="23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hteck: abgerundete Ecken 117">
              <a:extLst>
                <a:ext uri="{FF2B5EF4-FFF2-40B4-BE49-F238E27FC236}">
                  <a16:creationId xmlns:a16="http://schemas.microsoft.com/office/drawing/2014/main" id="{4A1CAE64-A1A9-4A62-85C2-FC9A7447A02C}"/>
                </a:ext>
              </a:extLst>
            </p:cNvPr>
            <p:cNvSpPr/>
            <p:nvPr/>
          </p:nvSpPr>
          <p:spPr>
            <a:xfrm>
              <a:off x="8025797" y="2631991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Hersteller</a:t>
              </a:r>
            </a:p>
          </p:txBody>
        </p:sp>
        <p:sp>
          <p:nvSpPr>
            <p:cNvPr id="120" name="Rechteck: abgerundete Ecken 119">
              <a:extLst>
                <a:ext uri="{FF2B5EF4-FFF2-40B4-BE49-F238E27FC236}">
                  <a16:creationId xmlns:a16="http://schemas.microsoft.com/office/drawing/2014/main" id="{3B9939A1-3653-4E0E-9B90-31C4284C6FAB}"/>
                </a:ext>
              </a:extLst>
            </p:cNvPr>
            <p:cNvSpPr/>
            <p:nvPr/>
          </p:nvSpPr>
          <p:spPr>
            <a:xfrm>
              <a:off x="8025797" y="3097075"/>
              <a:ext cx="1826864" cy="3585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Instandhalter</a:t>
              </a:r>
            </a:p>
          </p:txBody>
        </p:sp>
        <p:cxnSp>
          <p:nvCxnSpPr>
            <p:cNvPr id="121" name="Verbinder: gewinkelt 120">
              <a:extLst>
                <a:ext uri="{FF2B5EF4-FFF2-40B4-BE49-F238E27FC236}">
                  <a16:creationId xmlns:a16="http://schemas.microsoft.com/office/drawing/2014/main" id="{191C8DF9-7C91-4407-A669-35EE30672818}"/>
                </a:ext>
              </a:extLst>
            </p:cNvPr>
            <p:cNvCxnSpPr>
              <a:cxnSpLocks/>
              <a:endCxn id="118" idx="1"/>
            </p:cNvCxnSpPr>
            <p:nvPr/>
          </p:nvCxnSpPr>
          <p:spPr>
            <a:xfrm rot="16200000" flipV="1">
              <a:off x="7957194" y="2879878"/>
              <a:ext cx="916306" cy="779100"/>
            </a:xfrm>
            <a:prstGeom prst="bentConnector4">
              <a:avLst>
                <a:gd name="adj1" fmla="val 19160"/>
                <a:gd name="adj2" fmla="val 145493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r Verbinder 121">
              <a:extLst>
                <a:ext uri="{FF2B5EF4-FFF2-40B4-BE49-F238E27FC236}">
                  <a16:creationId xmlns:a16="http://schemas.microsoft.com/office/drawing/2014/main" id="{294890BB-C72D-4425-9A99-21877325758A}"/>
                </a:ext>
              </a:extLst>
            </p:cNvPr>
            <p:cNvCxnSpPr>
              <a:cxnSpLocks/>
              <a:stCxn id="120" idx="1"/>
            </p:cNvCxnSpPr>
            <p:nvPr/>
          </p:nvCxnSpPr>
          <p:spPr>
            <a:xfrm flipH="1">
              <a:off x="7679055" y="3276359"/>
              <a:ext cx="346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8B8DD2B0-3611-4D21-B558-06308DAD9AAE}"/>
                </a:ext>
              </a:extLst>
            </p:cNvPr>
            <p:cNvSpPr/>
            <p:nvPr/>
          </p:nvSpPr>
          <p:spPr>
            <a:xfrm>
              <a:off x="2947689" y="5894490"/>
              <a:ext cx="1779158" cy="755322"/>
            </a:xfrm>
            <a:prstGeom prst="rect">
              <a:avLst/>
            </a:prstGeom>
            <a:solidFill>
              <a:srgbClr val="F2265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Software/</a:t>
              </a:r>
              <a:r>
                <a: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KI Anbieter</a:t>
              </a: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endParaRPr>
            </a:p>
          </p:txBody>
        </p:sp>
        <p:cxnSp>
          <p:nvCxnSpPr>
            <p:cNvPr id="43" name="Verbinder: gewinkelt 42">
              <a:extLst>
                <a:ext uri="{FF2B5EF4-FFF2-40B4-BE49-F238E27FC236}">
                  <a16:creationId xmlns:a16="http://schemas.microsoft.com/office/drawing/2014/main" id="{6B1D7504-D4ED-4BF3-B114-063DE3C1187D}"/>
                </a:ext>
              </a:extLst>
            </p:cNvPr>
            <p:cNvCxnSpPr>
              <a:cxnSpLocks/>
              <a:stCxn id="42" idx="0"/>
              <a:endCxn id="6" idx="2"/>
            </p:cNvCxnSpPr>
            <p:nvPr/>
          </p:nvCxnSpPr>
          <p:spPr>
            <a:xfrm rot="5400000" flipH="1" flipV="1">
              <a:off x="4752769" y="4643539"/>
              <a:ext cx="335450" cy="2166452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7F098F6D-221B-4925-8B48-A95239AB28E4}"/>
                </a:ext>
              </a:extLst>
            </p:cNvPr>
            <p:cNvCxnSpPr>
              <a:cxnSpLocks/>
              <a:stCxn id="6" idx="2"/>
              <a:endCxn id="13" idx="0"/>
            </p:cNvCxnSpPr>
            <p:nvPr/>
          </p:nvCxnSpPr>
          <p:spPr>
            <a:xfrm flipH="1">
              <a:off x="6003232" y="5559040"/>
              <a:ext cx="488" cy="3354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Grafik 20" descr="Biogefahr">
              <a:extLst>
                <a:ext uri="{FF2B5EF4-FFF2-40B4-BE49-F238E27FC236}">
                  <a16:creationId xmlns:a16="http://schemas.microsoft.com/office/drawing/2014/main" id="{EB6AE7E0-2D83-4C01-A821-924FF7782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34155" y="1112326"/>
              <a:ext cx="486370" cy="486370"/>
            </a:xfrm>
            <a:prstGeom prst="rect">
              <a:avLst/>
            </a:prstGeom>
          </p:spPr>
        </p:pic>
        <p:pic>
          <p:nvPicPr>
            <p:cNvPr id="23" name="Grafik 22" descr="Warnung">
              <a:extLst>
                <a:ext uri="{FF2B5EF4-FFF2-40B4-BE49-F238E27FC236}">
                  <a16:creationId xmlns:a16="http://schemas.microsoft.com/office/drawing/2014/main" id="{20FBA9DD-4282-4335-98C8-2CE616EE0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20494" y="1112326"/>
              <a:ext cx="486370" cy="486370"/>
            </a:xfrm>
            <a:prstGeom prst="rect">
              <a:avLst/>
            </a:prstGeom>
          </p:spPr>
        </p:pic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742FB225-486A-45AB-8583-9324DAA0F6E8}"/>
                </a:ext>
              </a:extLst>
            </p:cNvPr>
            <p:cNvSpPr txBox="1"/>
            <p:nvPr/>
          </p:nvSpPr>
          <p:spPr>
            <a:xfrm>
              <a:off x="4867753" y="1523646"/>
              <a:ext cx="24564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 Light"/>
                  <a:ea typeface="+mn-ea"/>
                  <a:cs typeface="+mn-cs"/>
                </a:rPr>
                <a:t>Achtung: Chance durch Corona-Kriese</a:t>
              </a:r>
            </a:p>
          </p:txBody>
        </p:sp>
      </p:grpSp>
      <p:sp>
        <p:nvSpPr>
          <p:cNvPr id="26" name="Datumsplatzhalter 25">
            <a:extLst>
              <a:ext uri="{FF2B5EF4-FFF2-40B4-BE49-F238E27FC236}">
                <a16:creationId xmlns:a16="http://schemas.microsoft.com/office/drawing/2014/main" id="{EA3F5C06-2BB1-4245-A95F-960965B90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764BB8-DE2F-4690-AE8E-4C69CF03D258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19.04.2020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27" name="Foliennummernplatzhalter 26">
            <a:extLst>
              <a:ext uri="{FF2B5EF4-FFF2-40B4-BE49-F238E27FC236}">
                <a16:creationId xmlns:a16="http://schemas.microsoft.com/office/drawing/2014/main" id="{C4B703C3-F57F-4A8F-BFDB-57BC4E1CB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FDED2C-4CB2-4774-93DF-44377E78C71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Light"/>
              <a:ea typeface="+mn-ea"/>
              <a:cs typeface="+mn-cs"/>
            </a:endParaRP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E5DE5F45-5944-48D7-B277-3D38B094724E}"/>
              </a:ext>
            </a:extLst>
          </p:cNvPr>
          <p:cNvSpPr/>
          <p:nvPr/>
        </p:nvSpPr>
        <p:spPr>
          <a:xfrm>
            <a:off x="5852770" y="365125"/>
            <a:ext cx="1962160" cy="3685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Kooperationen</a:t>
            </a:r>
          </a:p>
        </p:txBody>
      </p:sp>
    </p:spTree>
    <p:extLst>
      <p:ext uri="{BB962C8B-B14F-4D97-AF65-F5344CB8AC3E}">
        <p14:creationId xmlns:p14="http://schemas.microsoft.com/office/powerpoint/2010/main" val="10264425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BINTEC">
      <a:dk1>
        <a:sysClr val="windowText" lastClr="000000"/>
      </a:dk1>
      <a:lt1>
        <a:srgbClr val="FFFFFF"/>
      </a:lt1>
      <a:dk2>
        <a:srgbClr val="44546A"/>
      </a:dk2>
      <a:lt2>
        <a:srgbClr val="3CAD3F"/>
      </a:lt2>
      <a:accent1>
        <a:srgbClr val="3CAD3F"/>
      </a:accent1>
      <a:accent2>
        <a:srgbClr val="ED7D31"/>
      </a:accent2>
      <a:accent3>
        <a:srgbClr val="3CAD3F"/>
      </a:accent3>
      <a:accent4>
        <a:srgbClr val="FFC000"/>
      </a:accent4>
      <a:accent5>
        <a:srgbClr val="5B9BD5"/>
      </a:accent5>
      <a:accent6>
        <a:srgbClr val="70AD47"/>
      </a:accent6>
      <a:hlink>
        <a:srgbClr val="3CAD3F"/>
      </a:hlink>
      <a:folHlink>
        <a:srgbClr val="3CAD3F"/>
      </a:folHlink>
    </a:clrScheme>
    <a:fontScheme name="Benutzerdefiniert 1">
      <a:majorFont>
        <a:latin typeface="Bahnschrift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</Words>
  <Application>Microsoft Office PowerPoint</Application>
  <PresentationFormat>Breitbild</PresentationFormat>
  <Paragraphs>120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Arial</vt:lpstr>
      <vt:lpstr>Bahnschrift</vt:lpstr>
      <vt:lpstr>Bahnschrift Light</vt:lpstr>
      <vt:lpstr>Calibri</vt:lpstr>
      <vt:lpstr>Wingdings</vt:lpstr>
      <vt:lpstr>1_Office</vt:lpstr>
      <vt:lpstr>Das Problem: Fehlende Daten &amp;  Auswertungen</vt:lpstr>
      <vt:lpstr>Die Lösung:</vt:lpstr>
      <vt:lpstr>Das Ergebnis:</vt:lpstr>
      <vt:lpstr>Der Faktor Mensch und die Folgen für die Maschinen/Produktion</vt:lpstr>
      <vt:lpstr>Strukturvorschlag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Problem: Fehlende Daten &amp;  Auswertungen</dc:title>
  <dc:creator>peter mainka</dc:creator>
  <cp:lastModifiedBy>peter mainka</cp:lastModifiedBy>
  <cp:revision>1</cp:revision>
  <dcterms:created xsi:type="dcterms:W3CDTF">2020-04-19T09:32:03Z</dcterms:created>
  <dcterms:modified xsi:type="dcterms:W3CDTF">2020-04-19T09:38:36Z</dcterms:modified>
</cp:coreProperties>
</file>