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media/image1.png" ContentType="image/png"/>
  <Override PartName="/ppt/media/image2.jpeg" ContentType="image/jpeg"/>
  <Override PartName="/ppt/media/image3.png" ContentType="image/png"/>
  <Override PartName="/ppt/media/image4.png" ContentType="image/png"/>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x="9144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
</Relationships>
</file>

<file path=ppt/charts/chart9.xml><?xml version="1.0" encoding="utf-8"?>
<c:chartSpace xmlns:c="http://schemas.openxmlformats.org/drawingml/2006/chart" xmlns:a="http://schemas.openxmlformats.org/drawingml/2006/main" xmlns:r="http://schemas.openxmlformats.org/officeDocument/2006/relationships">
  <c:lang val="en-US"/>
  <c:roundedCorners val="0"/>
  <c:chart>
    <c:plotArea>
      <c:lineChart>
        <c:grouping val="standard"/>
        <c:varyColors val="0"/>
        <c:ser>
          <c:idx val="0"/>
          <c:order val="0"/>
          <c:tx>
            <c:strRef>
              <c:f>label 0</c:f>
              <c:strCache>
                <c:ptCount val="1"/>
                <c:pt idx="0">
                  <c:v>Spalte1</c:v>
                </c:pt>
              </c:strCache>
            </c:strRef>
          </c:tx>
          <c:spPr>
            <a:solidFill>
              <a:srgbClr val="4a7ebb"/>
            </a:solidFill>
            <a:ln w="28440">
              <a:solidFill>
                <a:srgbClr val="4a7ebb"/>
              </a:solidFill>
              <a:round/>
            </a:ln>
          </c:spPr>
          <c:marker>
            <c:symbol val="square"/>
            <c:size val="5"/>
            <c:spPr>
              <a:solidFill>
                <a:srgbClr val="4a7ebb"/>
              </a:solidFill>
            </c:spPr>
          </c:marker>
          <c:dLbls>
            <c:numFmt formatCode="General" sourceLinked="1"/>
            <c:dLbl>
              <c:idx val="0"/>
              <c:dLblPos val="t"/>
              <c:showLegendKey val="1"/>
              <c:showVal val="1"/>
              <c:showCatName val="1"/>
              <c:showSerName val="0"/>
              <c:showPercent val="0"/>
            </c:dLbl>
            <c:dLbl>
              <c:idx val="1"/>
              <c:dLblPos val="t"/>
              <c:showLegendKey val="0"/>
              <c:showVal val="1"/>
              <c:showCatName val="0"/>
              <c:showSerName val="0"/>
              <c:showPercent val="0"/>
            </c:dLbl>
            <c:dLbl>
              <c:idx val="2"/>
              <c:dLblPos val="t"/>
              <c:showLegendKey val="0"/>
              <c:showVal val="1"/>
              <c:showCatName val="0"/>
              <c:showSerName val="0"/>
              <c:showPercent val="0"/>
            </c:dLbl>
            <c:dLbl>
              <c:idx val="3"/>
              <c:dLblPos val="t"/>
              <c:showLegendKey val="0"/>
              <c:showVal val="1"/>
              <c:showCatName val="0"/>
              <c:showSerName val="0"/>
              <c:showPercent val="0"/>
            </c:dLbl>
            <c:dLbl>
              <c:idx val="4"/>
              <c:dLblPos val="t"/>
              <c:showLegendKey val="0"/>
              <c:showVal val="1"/>
              <c:showCatName val="0"/>
              <c:showSerName val="0"/>
              <c:showPercent val="0"/>
            </c:dLbl>
            <c:dLbl>
              <c:idx val="5"/>
              <c:dLblPos val="t"/>
              <c:showLegendKey val="0"/>
              <c:showVal val="1"/>
              <c:showCatName val="0"/>
              <c:showSerName val="0"/>
              <c:showPercent val="0"/>
            </c:dLbl>
            <c:dLbl>
              <c:idx val="6"/>
              <c:dLblPos val="t"/>
              <c:showLegendKey val="0"/>
              <c:showVal val="1"/>
              <c:showCatName val="0"/>
              <c:showSerName val="0"/>
              <c:showPercent val="0"/>
            </c:dLbl>
            <c:dLbl>
              <c:idx val="7"/>
              <c:dLblPos val="t"/>
              <c:showLegendKey val="0"/>
              <c:showVal val="1"/>
              <c:showCatName val="0"/>
              <c:showSerName val="0"/>
              <c:showPercent val="0"/>
            </c:dLbl>
            <c:dLbl>
              <c:idx val="8"/>
              <c:dLblPos val="t"/>
              <c:showLegendKey val="0"/>
              <c:showVal val="1"/>
              <c:showCatName val="0"/>
              <c:showSerName val="0"/>
              <c:showPercent val="0"/>
            </c:dLbl>
            <c:dLbl>
              <c:idx val="9"/>
              <c:dLblPos val="t"/>
              <c:showLegendKey val="0"/>
              <c:showVal val="1"/>
              <c:showCatName val="0"/>
              <c:showSerName val="0"/>
              <c:showPercent val="0"/>
            </c:dLbl>
            <c:dLbl>
              <c:idx val="10"/>
              <c:dLblPos val="t"/>
              <c:showLegendKey val="0"/>
              <c:showVal val="1"/>
              <c:showCatName val="0"/>
              <c:showSerName val="0"/>
              <c:showPercent val="0"/>
            </c:dLbl>
            <c:dLblPos val="t"/>
            <c:showLegendKey val="0"/>
            <c:showVal val="1"/>
            <c:showCatName val="0"/>
            <c:showSerName val="0"/>
            <c:showPercent val="0"/>
            <c:showLeaderLines val="0"/>
          </c:dLbls>
          <c:cat>
            <c:strRef>
              <c:f>categories</c:f>
              <c:strCache>
                <c:ptCount val="11"/>
                <c:pt idx="0">
                  <c:v>0</c:v>
                </c:pt>
                <c:pt idx="1">
                  <c:v>10</c:v>
                </c:pt>
                <c:pt idx="2">
                  <c:v>20</c:v>
                </c:pt>
                <c:pt idx="3">
                  <c:v>30</c:v>
                </c:pt>
                <c:pt idx="4">
                  <c:v>40</c:v>
                </c:pt>
                <c:pt idx="5">
                  <c:v>50</c:v>
                </c:pt>
                <c:pt idx="6">
                  <c:v>60</c:v>
                </c:pt>
                <c:pt idx="7">
                  <c:v>70</c:v>
                </c:pt>
                <c:pt idx="8">
                  <c:v>80</c:v>
                </c:pt>
                <c:pt idx="9">
                  <c:v>90</c:v>
                </c:pt>
                <c:pt idx="10">
                  <c:v>100</c:v>
                </c:pt>
              </c:strCache>
            </c:strRef>
          </c:cat>
          <c:val>
            <c:numRef>
              <c:f>0</c:f>
              <c:numCache>
                <c:formatCode>General</c:formatCode>
                <c:ptCount val="11"/>
                <c:pt idx="0">
                  <c:v>0</c:v>
                </c:pt>
                <c:pt idx="1">
                  <c:v>48.54</c:v>
                </c:pt>
                <c:pt idx="2">
                  <c:v>69.46</c:v>
                </c:pt>
                <c:pt idx="3">
                  <c:v>82.85</c:v>
                </c:pt>
                <c:pt idx="4">
                  <c:v>91.21</c:v>
                </c:pt>
                <c:pt idx="5">
                  <c:v>93.72</c:v>
                </c:pt>
                <c:pt idx="6">
                  <c:v>95.82</c:v>
                </c:pt>
                <c:pt idx="7">
                  <c:v>97.49</c:v>
                </c:pt>
                <c:pt idx="8">
                  <c:v>98.74</c:v>
                </c:pt>
                <c:pt idx="9">
                  <c:v>99.58</c:v>
                </c:pt>
                <c:pt idx="10">
                  <c:v>100</c:v>
                </c:pt>
              </c:numCache>
            </c:numRef>
          </c:val>
          <c:smooth val="0"/>
        </c:ser>
        <c:hiLowLines>
          <c:spPr>
            <a:ln>
              <a:noFill/>
            </a:ln>
          </c:spPr>
        </c:hiLowLines>
        <c:marker val="1"/>
        <c:axId val="13869150"/>
        <c:axId val="7628021"/>
      </c:lineChart>
      <c:catAx>
        <c:axId val="13869150"/>
        <c:scaling>
          <c:orientation val="minMax"/>
        </c:scaling>
        <c:delete val="0"/>
        <c:axPos val="b"/>
        <c:numFmt formatCode="DD/MM/YYYY" sourceLinked="1"/>
        <c:majorTickMark val="out"/>
        <c:minorTickMark val="none"/>
        <c:tickLblPos val="nextTo"/>
        <c:spPr>
          <a:ln w="9360">
            <a:solidFill>
              <a:srgbClr val="878787"/>
            </a:solidFill>
            <a:round/>
          </a:ln>
        </c:spPr>
        <c:txPr>
          <a:bodyPr/>
          <a:lstStyle/>
          <a:p>
            <a:pPr>
              <a:defRPr b="0" sz="1800" spc="-1" strike="noStrike">
                <a:solidFill>
                  <a:srgbClr val="000000"/>
                </a:solidFill>
                <a:latin typeface="Calibri"/>
              </a:defRPr>
            </a:pPr>
          </a:p>
        </c:txPr>
        <c:crossAx val="7628021"/>
        <c:crosses val="autoZero"/>
        <c:auto val="1"/>
        <c:lblAlgn val="ctr"/>
        <c:lblOffset val="100"/>
      </c:catAx>
      <c:valAx>
        <c:axId val="7628021"/>
        <c:scaling>
          <c:orientation val="minMax"/>
          <c:max val="100"/>
        </c:scaling>
        <c:delete val="0"/>
        <c:axPos val="l"/>
        <c:majorGridlines>
          <c:spPr>
            <a:ln w="9360">
              <a:solidFill>
                <a:srgbClr val="878787"/>
              </a:solidFill>
              <a:round/>
            </a:ln>
          </c:spPr>
        </c:majorGridlines>
        <c:numFmt formatCode="General" sourceLinked="0"/>
        <c:majorTickMark val="out"/>
        <c:minorTickMark val="none"/>
        <c:tickLblPos val="nextTo"/>
        <c:spPr>
          <a:ln w="9360">
            <a:solidFill>
              <a:srgbClr val="878787"/>
            </a:solidFill>
            <a:round/>
          </a:ln>
        </c:spPr>
        <c:txPr>
          <a:bodyPr/>
          <a:lstStyle/>
          <a:p>
            <a:pPr>
              <a:defRPr b="0" sz="1800" spc="-1" strike="noStrike">
                <a:solidFill>
                  <a:srgbClr val="000000"/>
                </a:solidFill>
                <a:latin typeface="Calibri"/>
              </a:defRPr>
            </a:pPr>
          </a:p>
        </c:txPr>
        <c:crossAx val="13869150"/>
        <c:crossesAt val="1"/>
        <c:crossBetween val="midCat"/>
      </c:valAx>
      <c:spPr>
        <a:solidFill>
          <a:srgbClr val="ffffff"/>
        </a:solidFill>
        <a:ln>
          <a:noFill/>
        </a:ln>
      </c:spPr>
    </c:plotArea>
    <c:plotVisOnly val="1"/>
    <c:dispBlanksAs val="gap"/>
  </c:chart>
  <c:spPr>
    <a:noFill/>
    <a:ln>
      <a:noFill/>
    </a:ln>
  </c:spPr>
</c:chartSpace>
</file>

<file path=ppt/charts/chart10.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102757985555717"/>
          <c:y val="0.0291926867805282"/>
          <c:w val="0.970869080509912"/>
          <c:h val="0.941539387555489"/>
        </c:manualLayout>
      </c:layout>
      <c:scatterChart>
        <c:scatterStyle val="line"/>
        <c:varyColors val="0"/>
        <c:ser>
          <c:idx val="0"/>
          <c:order val="0"/>
          <c:tx>
            <c:strRef>
              <c:f>label 0</c:f>
              <c:strCache>
                <c:ptCount val="1"/>
                <c:pt idx="0">
                  <c:v>Y-Werte</c:v>
                </c:pt>
              </c:strCache>
            </c:strRef>
          </c:tx>
          <c:spPr>
            <a:solidFill>
              <a:srgbClr val="4a7ebb"/>
            </a:solidFill>
            <a:ln w="28440">
              <a:solidFill>
                <a:srgbClr val="4a7ebb"/>
              </a:solidFill>
              <a:round/>
            </a:ln>
          </c:spPr>
          <c:marker>
            <c:symbol val="none"/>
          </c:marker>
          <c:dLbls>
            <c:numFmt formatCode="General" sourceLinked="1"/>
            <c:dLblPos val="r"/>
            <c:showLegendKey val="0"/>
            <c:showVal val="0"/>
            <c:showCatName val="0"/>
            <c:showSerName val="0"/>
            <c:showPercent val="0"/>
            <c:showLeaderLines val="0"/>
          </c:dLbls>
          <c:xVal>
            <c:numRef>
              <c:f>1</c:f>
              <c:numCache>
                <c:formatCode>General</c:formatCode>
                <c:ptCount val="13"/>
                <c:pt idx="0">
                  <c:v>0</c:v>
                </c:pt>
                <c:pt idx="1">
                  <c:v>1</c:v>
                </c:pt>
                <c:pt idx="2">
                  <c:v>2</c:v>
                </c:pt>
                <c:pt idx="3">
                  <c:v>3</c:v>
                </c:pt>
                <c:pt idx="4">
                  <c:v>3</c:v>
                </c:pt>
                <c:pt idx="5">
                  <c:v>4</c:v>
                </c:pt>
                <c:pt idx="6">
                  <c:v>5</c:v>
                </c:pt>
                <c:pt idx="7">
                  <c:v>6</c:v>
                </c:pt>
                <c:pt idx="8">
                  <c:v>6</c:v>
                </c:pt>
                <c:pt idx="9">
                  <c:v>7</c:v>
                </c:pt>
                <c:pt idx="10">
                  <c:v>8</c:v>
                </c:pt>
                <c:pt idx="11">
                  <c:v>9</c:v>
                </c:pt>
                <c:pt idx="12">
                  <c:v>9</c:v>
                </c:pt>
              </c:numCache>
            </c:numRef>
          </c:xVal>
          <c:yVal>
            <c:numRef>
              <c:f>0</c:f>
              <c:numCache>
                <c:formatCode>General</c:formatCode>
                <c:ptCount val="13"/>
                <c:pt idx="0">
                  <c:v>4</c:v>
                </c:pt>
                <c:pt idx="1">
                  <c:v>3</c:v>
                </c:pt>
                <c:pt idx="2">
                  <c:v>2</c:v>
                </c:pt>
                <c:pt idx="3">
                  <c:v>1</c:v>
                </c:pt>
                <c:pt idx="4">
                  <c:v>4</c:v>
                </c:pt>
                <c:pt idx="5">
                  <c:v>3</c:v>
                </c:pt>
                <c:pt idx="6">
                  <c:v>2</c:v>
                </c:pt>
                <c:pt idx="7">
                  <c:v>1</c:v>
                </c:pt>
                <c:pt idx="8">
                  <c:v>4</c:v>
                </c:pt>
                <c:pt idx="9">
                  <c:v>3</c:v>
                </c:pt>
                <c:pt idx="10">
                  <c:v>2</c:v>
                </c:pt>
                <c:pt idx="11">
                  <c:v>1</c:v>
                </c:pt>
                <c:pt idx="12">
                  <c:v>4</c:v>
                </c:pt>
              </c:numCache>
            </c:numRef>
          </c:yVal>
          <c:smooth val="0"/>
        </c:ser>
        <c:axId val="39680611"/>
        <c:axId val="37242139"/>
      </c:scatterChart>
      <c:valAx>
        <c:axId val="39680611"/>
        <c:scaling>
          <c:orientation val="minMax"/>
        </c:scaling>
        <c:delete val="0"/>
        <c:axPos val="b"/>
        <c:numFmt formatCode="General" sourceLinked="0"/>
        <c:majorTickMark val="out"/>
        <c:minorTickMark val="none"/>
        <c:tickLblPos val="none"/>
        <c:spPr>
          <a:ln w="9360">
            <a:solidFill>
              <a:srgbClr val="878787"/>
            </a:solidFill>
            <a:round/>
          </a:ln>
        </c:spPr>
        <c:txPr>
          <a:bodyPr/>
          <a:lstStyle/>
          <a:p>
            <a:pPr>
              <a:defRPr b="0" sz="1800" spc="-1" strike="noStrike">
                <a:solidFill>
                  <a:srgbClr val="000000"/>
                </a:solidFill>
                <a:latin typeface="Calibri"/>
              </a:defRPr>
            </a:pPr>
          </a:p>
        </c:txPr>
        <c:crossAx val="37242139"/>
        <c:crosses val="autoZero"/>
        <c:crossBetween val="midCat"/>
      </c:valAx>
      <c:valAx>
        <c:axId val="37242139"/>
        <c:scaling>
          <c:orientation val="minMax"/>
          <c:max val="5"/>
          <c:min val="0"/>
        </c:scaling>
        <c:delete val="0"/>
        <c:axPos val="l"/>
        <c:numFmt formatCode="General" sourceLinked="0"/>
        <c:majorTickMark val="out"/>
        <c:minorTickMark val="none"/>
        <c:tickLblPos val="none"/>
        <c:spPr>
          <a:ln w="9360">
            <a:solidFill>
              <a:srgbClr val="878787"/>
            </a:solidFill>
            <a:round/>
          </a:ln>
        </c:spPr>
        <c:txPr>
          <a:bodyPr/>
          <a:lstStyle/>
          <a:p>
            <a:pPr>
              <a:defRPr b="0" sz="1800" spc="-1" strike="noStrike">
                <a:solidFill>
                  <a:srgbClr val="000000"/>
                </a:solidFill>
                <a:latin typeface="Calibri"/>
              </a:defRPr>
            </a:pPr>
          </a:p>
        </c:txPr>
        <c:crossAx val="39680611"/>
        <c:crosses val="autoZero"/>
        <c:crossBetween val="midCat"/>
        <c:majorUnit val="1"/>
      </c:valAx>
      <c:spPr>
        <a:noFill/>
        <a:ln>
          <a:noFill/>
        </a:ln>
      </c:spPr>
    </c:plotArea>
    <c:plotVisOnly val="1"/>
    <c:dispBlanksAs val="gap"/>
  </c:chart>
  <c:spPr>
    <a:noFill/>
    <a:ln>
      <a:noFill/>
    </a:ln>
  </c:spPr>
</c:chartSpace>
</file>

<file path=ppt/charts/chart1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0921259842519685"/>
          <c:y val="0.0359616595536276"/>
          <c:w val="0.897419072615923"/>
          <c:h val="0.874344084516896"/>
        </c:manualLayout>
      </c:layout>
      <c:lineChart>
        <c:grouping val="standard"/>
        <c:varyColors val="0"/>
        <c:ser>
          <c:idx val="0"/>
          <c:order val="0"/>
          <c:tx>
            <c:strRef>
              <c:f>label 0</c:f>
              <c:strCache>
                <c:ptCount val="1"/>
                <c:pt idx="0">
                  <c:v>Gesamtkosten / Jahr</c:v>
                </c:pt>
              </c:strCache>
            </c:strRef>
          </c:tx>
          <c:spPr>
            <a:solidFill>
              <a:srgbClr val="4a7ebb"/>
            </a:solidFill>
            <a:ln w="28440">
              <a:solidFill>
                <a:srgbClr val="4a7ebb"/>
              </a:solidFill>
              <a:round/>
            </a:ln>
          </c:spPr>
          <c:marker>
            <c:symbol val="none"/>
          </c:marker>
          <c:dLbls>
            <c:numFmt formatCode="General" sourceLinked="1"/>
            <c:dLblPos val="r"/>
            <c:showLegendKey val="0"/>
            <c:showVal val="0"/>
            <c:showCatName val="0"/>
            <c:showSerName val="0"/>
            <c:showPercent val="0"/>
            <c:showLeaderLines val="0"/>
          </c:dLbls>
          <c:cat>
            <c:strRef>
              <c:f>categories</c:f>
              <c:strCache>
                <c:ptCount val="21"/>
                <c:pt idx="0">
                  <c:v>5</c:v>
                </c:pt>
                <c:pt idx="1">
                  <c:v>6</c:v>
                </c:pt>
                <c:pt idx="2">
                  <c:v>7</c:v>
                </c:pt>
                <c:pt idx="3">
                  <c:v>8</c:v>
                </c:pt>
                <c:pt idx="4">
                  <c:v>9</c:v>
                </c:pt>
                <c:pt idx="5">
                  <c:v>10</c:v>
                </c:pt>
                <c:pt idx="6">
                  <c:v>11</c:v>
                </c:pt>
                <c:pt idx="7">
                  <c:v>12</c:v>
                </c:pt>
                <c:pt idx="8">
                  <c:v>13</c:v>
                </c:pt>
                <c:pt idx="9">
                  <c:v>14</c:v>
                </c:pt>
                <c:pt idx="10">
                  <c:v>15</c:v>
                </c:pt>
                <c:pt idx="11">
                  <c:v>16</c:v>
                </c:pt>
                <c:pt idx="12">
                  <c:v>17</c:v>
                </c:pt>
                <c:pt idx="13">
                  <c:v>18</c:v>
                </c:pt>
                <c:pt idx="14">
                  <c:v>19</c:v>
                </c:pt>
                <c:pt idx="15">
                  <c:v>20</c:v>
                </c:pt>
                <c:pt idx="16">
                  <c:v>21</c:v>
                </c:pt>
                <c:pt idx="17">
                  <c:v>22</c:v>
                </c:pt>
                <c:pt idx="18">
                  <c:v>23</c:v>
                </c:pt>
                <c:pt idx="19">
                  <c:v>24</c:v>
                </c:pt>
                <c:pt idx="20">
                  <c:v>25</c:v>
                </c:pt>
              </c:strCache>
            </c:strRef>
          </c:cat>
          <c:val>
            <c:numRef>
              <c:f>0</c:f>
              <c:numCache>
                <c:formatCode>General</c:formatCode>
                <c:ptCount val="21"/>
                <c:pt idx="0">
                  <c:v>2875</c:v>
                </c:pt>
                <c:pt idx="1">
                  <c:v>2500</c:v>
                </c:pt>
                <c:pt idx="2">
                  <c:v>2250</c:v>
                </c:pt>
                <c:pt idx="3">
                  <c:v>2050</c:v>
                </c:pt>
                <c:pt idx="4">
                  <c:v>1930</c:v>
                </c:pt>
                <c:pt idx="5">
                  <c:v>1850</c:v>
                </c:pt>
                <c:pt idx="6">
                  <c:v>1800</c:v>
                </c:pt>
                <c:pt idx="7">
                  <c:v>1750</c:v>
                </c:pt>
                <c:pt idx="8">
                  <c:v>1720</c:v>
                </c:pt>
                <c:pt idx="9">
                  <c:v>1700</c:v>
                </c:pt>
                <c:pt idx="10">
                  <c:v>1692</c:v>
                </c:pt>
                <c:pt idx="11">
                  <c:v>1700</c:v>
                </c:pt>
                <c:pt idx="12">
                  <c:v>1710</c:v>
                </c:pt>
                <c:pt idx="13">
                  <c:v>1715</c:v>
                </c:pt>
                <c:pt idx="14">
                  <c:v>1725</c:v>
                </c:pt>
                <c:pt idx="15">
                  <c:v>1740</c:v>
                </c:pt>
                <c:pt idx="16">
                  <c:v>1765</c:v>
                </c:pt>
                <c:pt idx="17">
                  <c:v>1800</c:v>
                </c:pt>
                <c:pt idx="18">
                  <c:v>1820</c:v>
                </c:pt>
                <c:pt idx="19">
                  <c:v>1850</c:v>
                </c:pt>
                <c:pt idx="20">
                  <c:v>1895</c:v>
                </c:pt>
              </c:numCache>
            </c:numRef>
          </c:val>
          <c:smooth val="1"/>
        </c:ser>
        <c:ser>
          <c:idx val="1"/>
          <c:order val="1"/>
          <c:tx>
            <c:strRef>
              <c:f>label 1</c:f>
              <c:strCache>
                <c:ptCount val="1"/>
                <c:pt idx="0">
                  <c:v>Bestell- und Transportkosten</c:v>
                </c:pt>
              </c:strCache>
            </c:strRef>
          </c:tx>
          <c:spPr>
            <a:solidFill>
              <a:srgbClr val="be4b48"/>
            </a:solidFill>
            <a:ln w="28440">
              <a:solidFill>
                <a:srgbClr val="be4b48"/>
              </a:solidFill>
              <a:round/>
            </a:ln>
          </c:spPr>
          <c:marker>
            <c:symbol val="none"/>
          </c:marker>
          <c:dLbls>
            <c:numFmt formatCode="General" sourceLinked="1"/>
            <c:dLblPos val="r"/>
            <c:showLegendKey val="0"/>
            <c:showVal val="0"/>
            <c:showCatName val="0"/>
            <c:showSerName val="0"/>
            <c:showPercent val="0"/>
            <c:showLeaderLines val="0"/>
          </c:dLbls>
          <c:cat>
            <c:strRef>
              <c:f>categories</c:f>
              <c:strCache>
                <c:ptCount val="21"/>
                <c:pt idx="0">
                  <c:v>5</c:v>
                </c:pt>
                <c:pt idx="1">
                  <c:v>6</c:v>
                </c:pt>
                <c:pt idx="2">
                  <c:v>7</c:v>
                </c:pt>
                <c:pt idx="3">
                  <c:v>8</c:v>
                </c:pt>
                <c:pt idx="4">
                  <c:v>9</c:v>
                </c:pt>
                <c:pt idx="5">
                  <c:v>10</c:v>
                </c:pt>
                <c:pt idx="6">
                  <c:v>11</c:v>
                </c:pt>
                <c:pt idx="7">
                  <c:v>12</c:v>
                </c:pt>
                <c:pt idx="8">
                  <c:v>13</c:v>
                </c:pt>
                <c:pt idx="9">
                  <c:v>14</c:v>
                </c:pt>
                <c:pt idx="10">
                  <c:v>15</c:v>
                </c:pt>
                <c:pt idx="11">
                  <c:v>16</c:v>
                </c:pt>
                <c:pt idx="12">
                  <c:v>17</c:v>
                </c:pt>
                <c:pt idx="13">
                  <c:v>18</c:v>
                </c:pt>
                <c:pt idx="14">
                  <c:v>19</c:v>
                </c:pt>
                <c:pt idx="15">
                  <c:v>20</c:v>
                </c:pt>
                <c:pt idx="16">
                  <c:v>21</c:v>
                </c:pt>
                <c:pt idx="17">
                  <c:v>22</c:v>
                </c:pt>
                <c:pt idx="18">
                  <c:v>23</c:v>
                </c:pt>
                <c:pt idx="19">
                  <c:v>24</c:v>
                </c:pt>
                <c:pt idx="20">
                  <c:v>25</c:v>
                </c:pt>
              </c:strCache>
            </c:strRef>
          </c:cat>
          <c:val>
            <c:numRef>
              <c:f>1</c:f>
              <c:numCache>
                <c:formatCode>General</c:formatCode>
                <c:ptCount val="21"/>
                <c:pt idx="0">
                  <c:v>2600</c:v>
                </c:pt>
                <c:pt idx="1">
                  <c:v>2200</c:v>
                </c:pt>
                <c:pt idx="2">
                  <c:v>1900</c:v>
                </c:pt>
                <c:pt idx="3">
                  <c:v>1670</c:v>
                </c:pt>
                <c:pt idx="4">
                  <c:v>1510</c:v>
                </c:pt>
                <c:pt idx="5">
                  <c:v>1330</c:v>
                </c:pt>
                <c:pt idx="6">
                  <c:v>1200</c:v>
                </c:pt>
                <c:pt idx="7">
                  <c:v>1100</c:v>
                </c:pt>
                <c:pt idx="8">
                  <c:v>1000</c:v>
                </c:pt>
                <c:pt idx="9">
                  <c:v>900</c:v>
                </c:pt>
                <c:pt idx="10">
                  <c:v>867</c:v>
                </c:pt>
                <c:pt idx="11">
                  <c:v>800</c:v>
                </c:pt>
                <c:pt idx="12">
                  <c:v>770</c:v>
                </c:pt>
                <c:pt idx="13">
                  <c:v>740</c:v>
                </c:pt>
                <c:pt idx="14">
                  <c:v>715</c:v>
                </c:pt>
                <c:pt idx="15">
                  <c:v>700</c:v>
                </c:pt>
                <c:pt idx="16">
                  <c:v>650</c:v>
                </c:pt>
                <c:pt idx="17">
                  <c:v>615</c:v>
                </c:pt>
                <c:pt idx="18">
                  <c:v>585</c:v>
                </c:pt>
                <c:pt idx="19">
                  <c:v>550</c:v>
                </c:pt>
                <c:pt idx="20">
                  <c:v>520</c:v>
                </c:pt>
              </c:numCache>
            </c:numRef>
          </c:val>
          <c:smooth val="1"/>
        </c:ser>
        <c:ser>
          <c:idx val="2"/>
          <c:order val="2"/>
          <c:tx>
            <c:strRef>
              <c:f>label 2</c:f>
              <c:strCache>
                <c:ptCount val="1"/>
                <c:pt idx="0">
                  <c:v>Lager- und Kapitalkosten</c:v>
                </c:pt>
              </c:strCache>
            </c:strRef>
          </c:tx>
          <c:spPr>
            <a:solidFill>
              <a:srgbClr val="98b855"/>
            </a:solidFill>
            <a:ln w="28440">
              <a:solidFill>
                <a:srgbClr val="98b855"/>
              </a:solidFill>
              <a:round/>
            </a:ln>
          </c:spPr>
          <c:marker>
            <c:symbol val="none"/>
          </c:marker>
          <c:dLbls>
            <c:numFmt formatCode="General" sourceLinked="1"/>
            <c:dLblPos val="r"/>
            <c:showLegendKey val="0"/>
            <c:showVal val="0"/>
            <c:showCatName val="0"/>
            <c:showSerName val="0"/>
            <c:showPercent val="0"/>
            <c:showLeaderLines val="0"/>
          </c:dLbls>
          <c:cat>
            <c:strRef>
              <c:f>categories</c:f>
              <c:strCache>
                <c:ptCount val="21"/>
                <c:pt idx="0">
                  <c:v>5</c:v>
                </c:pt>
                <c:pt idx="1">
                  <c:v>6</c:v>
                </c:pt>
                <c:pt idx="2">
                  <c:v>7</c:v>
                </c:pt>
                <c:pt idx="3">
                  <c:v>8</c:v>
                </c:pt>
                <c:pt idx="4">
                  <c:v>9</c:v>
                </c:pt>
                <c:pt idx="5">
                  <c:v>10</c:v>
                </c:pt>
                <c:pt idx="6">
                  <c:v>11</c:v>
                </c:pt>
                <c:pt idx="7">
                  <c:v>12</c:v>
                </c:pt>
                <c:pt idx="8">
                  <c:v>13</c:v>
                </c:pt>
                <c:pt idx="9">
                  <c:v>14</c:v>
                </c:pt>
                <c:pt idx="10">
                  <c:v>15</c:v>
                </c:pt>
                <c:pt idx="11">
                  <c:v>16</c:v>
                </c:pt>
                <c:pt idx="12">
                  <c:v>17</c:v>
                </c:pt>
                <c:pt idx="13">
                  <c:v>18</c:v>
                </c:pt>
                <c:pt idx="14">
                  <c:v>19</c:v>
                </c:pt>
                <c:pt idx="15">
                  <c:v>20</c:v>
                </c:pt>
                <c:pt idx="16">
                  <c:v>21</c:v>
                </c:pt>
                <c:pt idx="17">
                  <c:v>22</c:v>
                </c:pt>
                <c:pt idx="18">
                  <c:v>23</c:v>
                </c:pt>
                <c:pt idx="19">
                  <c:v>24</c:v>
                </c:pt>
                <c:pt idx="20">
                  <c:v>25</c:v>
                </c:pt>
              </c:strCache>
            </c:strRef>
          </c:cat>
          <c:val>
            <c:numRef>
              <c:f>2</c:f>
              <c:numCache>
                <c:formatCode>General</c:formatCode>
                <c:ptCount val="21"/>
                <c:pt idx="0">
                  <c:v>275</c:v>
                </c:pt>
                <c:pt idx="1">
                  <c:v>330</c:v>
                </c:pt>
                <c:pt idx="2">
                  <c:v>385</c:v>
                </c:pt>
                <c:pt idx="3">
                  <c:v>440</c:v>
                </c:pt>
                <c:pt idx="4">
                  <c:v>495</c:v>
                </c:pt>
                <c:pt idx="5">
                  <c:v>550</c:v>
                </c:pt>
                <c:pt idx="6">
                  <c:v>605</c:v>
                </c:pt>
                <c:pt idx="7">
                  <c:v>660</c:v>
                </c:pt>
                <c:pt idx="8">
                  <c:v>715</c:v>
                </c:pt>
                <c:pt idx="9">
                  <c:v>770</c:v>
                </c:pt>
                <c:pt idx="10">
                  <c:v>825</c:v>
                </c:pt>
                <c:pt idx="11">
                  <c:v>880</c:v>
                </c:pt>
                <c:pt idx="12">
                  <c:v>935</c:v>
                </c:pt>
                <c:pt idx="13">
                  <c:v>990</c:v>
                </c:pt>
                <c:pt idx="14">
                  <c:v>1045</c:v>
                </c:pt>
                <c:pt idx="15">
                  <c:v>1100</c:v>
                </c:pt>
                <c:pt idx="16">
                  <c:v>1155</c:v>
                </c:pt>
                <c:pt idx="17">
                  <c:v>1210</c:v>
                </c:pt>
                <c:pt idx="18">
                  <c:v>1265</c:v>
                </c:pt>
                <c:pt idx="19">
                  <c:v>1320</c:v>
                </c:pt>
                <c:pt idx="20">
                  <c:v>1375</c:v>
                </c:pt>
              </c:numCache>
            </c:numRef>
          </c:val>
          <c:smooth val="1"/>
        </c:ser>
        <c:hiLowLines>
          <c:spPr>
            <a:ln>
              <a:noFill/>
            </a:ln>
          </c:spPr>
        </c:hiLowLines>
        <c:marker val="0"/>
        <c:axId val="51761823"/>
        <c:axId val="88868348"/>
      </c:lineChart>
      <c:catAx>
        <c:axId val="51761823"/>
        <c:scaling>
          <c:orientation val="minMax"/>
        </c:scaling>
        <c:delete val="0"/>
        <c:axPos val="b"/>
        <c:numFmt formatCode="DD/MM/YYYY" sourceLinked="1"/>
        <c:majorTickMark val="out"/>
        <c:minorTickMark val="none"/>
        <c:tickLblPos val="nextTo"/>
        <c:spPr>
          <a:ln w="9360">
            <a:solidFill>
              <a:srgbClr val="878787"/>
            </a:solidFill>
            <a:round/>
          </a:ln>
        </c:spPr>
        <c:txPr>
          <a:bodyPr/>
          <a:lstStyle/>
          <a:p>
            <a:pPr>
              <a:defRPr b="0" sz="1800" spc="-1" strike="noStrike">
                <a:solidFill>
                  <a:srgbClr val="000000"/>
                </a:solidFill>
                <a:latin typeface="Calibri"/>
              </a:defRPr>
            </a:pPr>
          </a:p>
        </c:txPr>
        <c:crossAx val="88868348"/>
        <c:crosses val="autoZero"/>
        <c:auto val="1"/>
        <c:lblAlgn val="ctr"/>
        <c:lblOffset val="100"/>
      </c:catAx>
      <c:valAx>
        <c:axId val="88868348"/>
        <c:scaling>
          <c:orientation val="minMax"/>
        </c:scaling>
        <c:delete val="0"/>
        <c:axPos val="l"/>
        <c:majorGridlines>
          <c:spPr>
            <a:ln w="9360">
              <a:solidFill>
                <a:srgbClr val="878787"/>
              </a:solidFill>
              <a:round/>
            </a:ln>
          </c:spPr>
        </c:majorGridlines>
        <c:numFmt formatCode="General" sourceLinked="0"/>
        <c:majorTickMark val="out"/>
        <c:minorTickMark val="none"/>
        <c:tickLblPos val="nextTo"/>
        <c:spPr>
          <a:ln w="9360">
            <a:solidFill>
              <a:srgbClr val="878787"/>
            </a:solidFill>
            <a:round/>
          </a:ln>
        </c:spPr>
        <c:txPr>
          <a:bodyPr/>
          <a:lstStyle/>
          <a:p>
            <a:pPr>
              <a:defRPr b="0" sz="1800" spc="-1" strike="noStrike">
                <a:solidFill>
                  <a:srgbClr val="000000"/>
                </a:solidFill>
                <a:latin typeface="Calibri"/>
              </a:defRPr>
            </a:pPr>
          </a:p>
        </c:txPr>
        <c:crossAx val="51761823"/>
        <c:crosses val="autoZero"/>
        <c:crossBetween val="midCat"/>
      </c:valAx>
      <c:spPr>
        <a:solidFill>
          <a:srgbClr val="ffffff"/>
        </a:solidFill>
        <a:ln>
          <a:noFill/>
        </a:ln>
      </c:spPr>
    </c:plotArea>
    <c:legend>
      <c:layout>
        <c:manualLayout>
          <c:xMode val="edge"/>
          <c:yMode val="edge"/>
          <c:x val="0.657785433070867"/>
          <c:y val="0.0382129777927554"/>
          <c:w val="0.332955307669875"/>
          <c:h val="0.333871689705665"/>
        </c:manualLayout>
      </c:layout>
      <c:spPr>
        <a:solidFill>
          <a:srgbClr val="ffffff"/>
        </a:solidFill>
        <a:ln>
          <a:solidFill>
            <a:srgbClr val="4a7ebb"/>
          </a:solidFill>
        </a:ln>
      </c:spPr>
      <c:txPr>
        <a:bodyPr/>
        <a:lstStyle/>
        <a:p>
          <a:pPr>
            <a:defRPr b="0" sz="1800" spc="-1" strike="noStrike">
              <a:solidFill>
                <a:srgbClr val="000000"/>
              </a:solidFill>
              <a:latin typeface="Calibri"/>
            </a:defRPr>
          </a:pPr>
        </a:p>
      </c:txPr>
    </c:legend>
    <c:plotVisOnly val="1"/>
    <c:dispBlanksAs val="gap"/>
  </c:chart>
  <c:spPr>
    <a:noFill/>
    <a:ln>
      <a:noFill/>
    </a:ln>
  </c:spPr>
</c:chartSpace>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0"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de-DE"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2" name="PlaceHolder 2"/>
          <p:cNvSpPr>
            <a:spLocks noGrp="1"/>
          </p:cNvSpPr>
          <p:nvPr>
            <p:ph type="body"/>
          </p:nvPr>
        </p:nvSpPr>
        <p:spPr>
          <a:xfrm>
            <a:off x="457200" y="1600200"/>
            <a:ext cx="8229240" cy="4525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4" name="PlaceHolder 2"/>
          <p:cNvSpPr>
            <a:spLocks noGrp="1"/>
          </p:cNvSpPr>
          <p:nvPr>
            <p:ph type="body"/>
          </p:nvPr>
        </p:nvSpPr>
        <p:spPr>
          <a:xfrm>
            <a:off x="45720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5" name="PlaceHolder 3"/>
          <p:cNvSpPr>
            <a:spLocks noGrp="1"/>
          </p:cNvSpPr>
          <p:nvPr>
            <p:ph type="body"/>
          </p:nvPr>
        </p:nvSpPr>
        <p:spPr>
          <a:xfrm>
            <a:off x="467424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de-DE"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9"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20" name="PlaceHolder 3"/>
          <p:cNvSpPr>
            <a:spLocks noGrp="1"/>
          </p:cNvSpPr>
          <p:nvPr>
            <p:ph type="body"/>
          </p:nvPr>
        </p:nvSpPr>
        <p:spPr>
          <a:xfrm>
            <a:off x="467424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21" name="PlaceHolder 4"/>
          <p:cNvSpPr>
            <a:spLocks noGrp="1"/>
          </p:cNvSpPr>
          <p:nvPr>
            <p:ph type="body"/>
          </p:nvPr>
        </p:nvSpPr>
        <p:spPr>
          <a:xfrm>
            <a:off x="45720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23" name="PlaceHolder 2"/>
          <p:cNvSpPr>
            <a:spLocks noGrp="1"/>
          </p:cNvSpPr>
          <p:nvPr>
            <p:ph type="body"/>
          </p:nvPr>
        </p:nvSpPr>
        <p:spPr>
          <a:xfrm>
            <a:off x="45720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24"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25" name="PlaceHolder 4"/>
          <p:cNvSpPr>
            <a:spLocks noGrp="1"/>
          </p:cNvSpPr>
          <p:nvPr>
            <p:ph type="body"/>
          </p:nvPr>
        </p:nvSpPr>
        <p:spPr>
          <a:xfrm>
            <a:off x="467424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27"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28"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29" name="PlaceHolder 4"/>
          <p:cNvSpPr>
            <a:spLocks noGrp="1"/>
          </p:cNvSpPr>
          <p:nvPr>
            <p:ph type="body"/>
          </p:nvPr>
        </p:nvSpPr>
        <p:spPr>
          <a:xfrm>
            <a:off x="457200" y="396432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31" name="PlaceHolder 2"/>
          <p:cNvSpPr>
            <a:spLocks noGrp="1"/>
          </p:cNvSpPr>
          <p:nvPr>
            <p:ph type="body"/>
          </p:nvPr>
        </p:nvSpPr>
        <p:spPr>
          <a:xfrm>
            <a:off x="457200" y="160020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32" name="PlaceHolder 3"/>
          <p:cNvSpPr>
            <a:spLocks noGrp="1"/>
          </p:cNvSpPr>
          <p:nvPr>
            <p:ph type="body"/>
          </p:nvPr>
        </p:nvSpPr>
        <p:spPr>
          <a:xfrm>
            <a:off x="457200" y="396432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34"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35"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36" name="PlaceHolder 4"/>
          <p:cNvSpPr>
            <a:spLocks noGrp="1"/>
          </p:cNvSpPr>
          <p:nvPr>
            <p:ph type="body"/>
          </p:nvPr>
        </p:nvSpPr>
        <p:spPr>
          <a:xfrm>
            <a:off x="45720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37" name="PlaceHolder 5"/>
          <p:cNvSpPr>
            <a:spLocks noGrp="1"/>
          </p:cNvSpPr>
          <p:nvPr>
            <p:ph type="body"/>
          </p:nvPr>
        </p:nvSpPr>
        <p:spPr>
          <a:xfrm>
            <a:off x="467424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39" name="PlaceHolder 2"/>
          <p:cNvSpPr>
            <a:spLocks noGrp="1"/>
          </p:cNvSpPr>
          <p:nvPr>
            <p:ph type="body"/>
          </p:nvPr>
        </p:nvSpPr>
        <p:spPr>
          <a:xfrm>
            <a:off x="45720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40" name="PlaceHolder 3"/>
          <p:cNvSpPr>
            <a:spLocks noGrp="1"/>
          </p:cNvSpPr>
          <p:nvPr>
            <p:ph type="body"/>
          </p:nvPr>
        </p:nvSpPr>
        <p:spPr>
          <a:xfrm>
            <a:off x="323964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41" name="PlaceHolder 4"/>
          <p:cNvSpPr>
            <a:spLocks noGrp="1"/>
          </p:cNvSpPr>
          <p:nvPr>
            <p:ph type="body"/>
          </p:nvPr>
        </p:nvSpPr>
        <p:spPr>
          <a:xfrm>
            <a:off x="602208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42" name="PlaceHolder 5"/>
          <p:cNvSpPr>
            <a:spLocks noGrp="1"/>
          </p:cNvSpPr>
          <p:nvPr>
            <p:ph type="body"/>
          </p:nvPr>
        </p:nvSpPr>
        <p:spPr>
          <a:xfrm>
            <a:off x="45720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43" name="PlaceHolder 6"/>
          <p:cNvSpPr>
            <a:spLocks noGrp="1"/>
          </p:cNvSpPr>
          <p:nvPr>
            <p:ph type="body"/>
          </p:nvPr>
        </p:nvSpPr>
        <p:spPr>
          <a:xfrm>
            <a:off x="323964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44" name="PlaceHolder 7"/>
          <p:cNvSpPr>
            <a:spLocks noGrp="1"/>
          </p:cNvSpPr>
          <p:nvPr>
            <p:ph type="body"/>
          </p:nvPr>
        </p:nvSpPr>
        <p:spPr>
          <a:xfrm>
            <a:off x="602208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51"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de-DE"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53" name="PlaceHolder 2"/>
          <p:cNvSpPr>
            <a:spLocks noGrp="1"/>
          </p:cNvSpPr>
          <p:nvPr>
            <p:ph type="body"/>
          </p:nvPr>
        </p:nvSpPr>
        <p:spPr>
          <a:xfrm>
            <a:off x="457200" y="1600200"/>
            <a:ext cx="8229240" cy="4525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55" name="PlaceHolder 2"/>
          <p:cNvSpPr>
            <a:spLocks noGrp="1"/>
          </p:cNvSpPr>
          <p:nvPr>
            <p:ph type="body"/>
          </p:nvPr>
        </p:nvSpPr>
        <p:spPr>
          <a:xfrm>
            <a:off x="45720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56" name="PlaceHolder 3"/>
          <p:cNvSpPr>
            <a:spLocks noGrp="1"/>
          </p:cNvSpPr>
          <p:nvPr>
            <p:ph type="body"/>
          </p:nvPr>
        </p:nvSpPr>
        <p:spPr>
          <a:xfrm>
            <a:off x="467424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de-DE"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60"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61" name="PlaceHolder 3"/>
          <p:cNvSpPr>
            <a:spLocks noGrp="1"/>
          </p:cNvSpPr>
          <p:nvPr>
            <p:ph type="body"/>
          </p:nvPr>
        </p:nvSpPr>
        <p:spPr>
          <a:xfrm>
            <a:off x="467424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62" name="PlaceHolder 4"/>
          <p:cNvSpPr>
            <a:spLocks noGrp="1"/>
          </p:cNvSpPr>
          <p:nvPr>
            <p:ph type="body"/>
          </p:nvPr>
        </p:nvSpPr>
        <p:spPr>
          <a:xfrm>
            <a:off x="45720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64" name="PlaceHolder 2"/>
          <p:cNvSpPr>
            <a:spLocks noGrp="1"/>
          </p:cNvSpPr>
          <p:nvPr>
            <p:ph type="body"/>
          </p:nvPr>
        </p:nvSpPr>
        <p:spPr>
          <a:xfrm>
            <a:off x="45720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65"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66" name="PlaceHolder 4"/>
          <p:cNvSpPr>
            <a:spLocks noGrp="1"/>
          </p:cNvSpPr>
          <p:nvPr>
            <p:ph type="body"/>
          </p:nvPr>
        </p:nvSpPr>
        <p:spPr>
          <a:xfrm>
            <a:off x="467424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68"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69"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70" name="PlaceHolder 4"/>
          <p:cNvSpPr>
            <a:spLocks noGrp="1"/>
          </p:cNvSpPr>
          <p:nvPr>
            <p:ph type="body"/>
          </p:nvPr>
        </p:nvSpPr>
        <p:spPr>
          <a:xfrm>
            <a:off x="457200" y="396432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72" name="PlaceHolder 2"/>
          <p:cNvSpPr>
            <a:spLocks noGrp="1"/>
          </p:cNvSpPr>
          <p:nvPr>
            <p:ph type="body"/>
          </p:nvPr>
        </p:nvSpPr>
        <p:spPr>
          <a:xfrm>
            <a:off x="457200" y="160020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73" name="PlaceHolder 3"/>
          <p:cNvSpPr>
            <a:spLocks noGrp="1"/>
          </p:cNvSpPr>
          <p:nvPr>
            <p:ph type="body"/>
          </p:nvPr>
        </p:nvSpPr>
        <p:spPr>
          <a:xfrm>
            <a:off x="457200" y="396432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75"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76"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77" name="PlaceHolder 4"/>
          <p:cNvSpPr>
            <a:spLocks noGrp="1"/>
          </p:cNvSpPr>
          <p:nvPr>
            <p:ph type="body"/>
          </p:nvPr>
        </p:nvSpPr>
        <p:spPr>
          <a:xfrm>
            <a:off x="45720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78" name="PlaceHolder 5"/>
          <p:cNvSpPr>
            <a:spLocks noGrp="1"/>
          </p:cNvSpPr>
          <p:nvPr>
            <p:ph type="body"/>
          </p:nvPr>
        </p:nvSpPr>
        <p:spPr>
          <a:xfrm>
            <a:off x="467424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80" name="PlaceHolder 2"/>
          <p:cNvSpPr>
            <a:spLocks noGrp="1"/>
          </p:cNvSpPr>
          <p:nvPr>
            <p:ph type="body"/>
          </p:nvPr>
        </p:nvSpPr>
        <p:spPr>
          <a:xfrm>
            <a:off x="45720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81" name="PlaceHolder 3"/>
          <p:cNvSpPr>
            <a:spLocks noGrp="1"/>
          </p:cNvSpPr>
          <p:nvPr>
            <p:ph type="body"/>
          </p:nvPr>
        </p:nvSpPr>
        <p:spPr>
          <a:xfrm>
            <a:off x="323964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82" name="PlaceHolder 4"/>
          <p:cNvSpPr>
            <a:spLocks noGrp="1"/>
          </p:cNvSpPr>
          <p:nvPr>
            <p:ph type="body"/>
          </p:nvPr>
        </p:nvSpPr>
        <p:spPr>
          <a:xfrm>
            <a:off x="602208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83" name="PlaceHolder 5"/>
          <p:cNvSpPr>
            <a:spLocks noGrp="1"/>
          </p:cNvSpPr>
          <p:nvPr>
            <p:ph type="body"/>
          </p:nvPr>
        </p:nvSpPr>
        <p:spPr>
          <a:xfrm>
            <a:off x="45720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84" name="PlaceHolder 6"/>
          <p:cNvSpPr>
            <a:spLocks noGrp="1"/>
          </p:cNvSpPr>
          <p:nvPr>
            <p:ph type="body"/>
          </p:nvPr>
        </p:nvSpPr>
        <p:spPr>
          <a:xfrm>
            <a:off x="323964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85" name="PlaceHolder 7"/>
          <p:cNvSpPr>
            <a:spLocks noGrp="1"/>
          </p:cNvSpPr>
          <p:nvPr>
            <p:ph type="body"/>
          </p:nvPr>
        </p:nvSpPr>
        <p:spPr>
          <a:xfrm>
            <a:off x="602208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92" name="PlaceHolder 2"/>
          <p:cNvSpPr>
            <a:spLocks noGrp="1"/>
          </p:cNvSpPr>
          <p:nvPr>
            <p:ph type="subTitle"/>
          </p:nvPr>
        </p:nvSpPr>
        <p:spPr>
          <a:xfrm>
            <a:off x="457200" y="1600200"/>
            <a:ext cx="8229240" cy="4525560"/>
          </a:xfrm>
          <a:prstGeom prst="rect">
            <a:avLst/>
          </a:prstGeom>
        </p:spPr>
        <p:txBody>
          <a:bodyPr lIns="0" rIns="0" tIns="0" bIns="0" anchor="ctr"/>
          <a:p>
            <a:pPr algn="ctr"/>
            <a:endParaRPr b="0" lang="de-DE"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94" name="PlaceHolder 2"/>
          <p:cNvSpPr>
            <a:spLocks noGrp="1"/>
          </p:cNvSpPr>
          <p:nvPr>
            <p:ph type="body"/>
          </p:nvPr>
        </p:nvSpPr>
        <p:spPr>
          <a:xfrm>
            <a:off x="457200" y="1600200"/>
            <a:ext cx="8229240" cy="4525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96" name="PlaceHolder 2"/>
          <p:cNvSpPr>
            <a:spLocks noGrp="1"/>
          </p:cNvSpPr>
          <p:nvPr>
            <p:ph type="body"/>
          </p:nvPr>
        </p:nvSpPr>
        <p:spPr>
          <a:xfrm>
            <a:off x="45720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97" name="PlaceHolder 3"/>
          <p:cNvSpPr>
            <a:spLocks noGrp="1"/>
          </p:cNvSpPr>
          <p:nvPr>
            <p:ph type="body"/>
          </p:nvPr>
        </p:nvSpPr>
        <p:spPr>
          <a:xfrm>
            <a:off x="467424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9"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de-DE"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01"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02" name="PlaceHolder 3"/>
          <p:cNvSpPr>
            <a:spLocks noGrp="1"/>
          </p:cNvSpPr>
          <p:nvPr>
            <p:ph type="body"/>
          </p:nvPr>
        </p:nvSpPr>
        <p:spPr>
          <a:xfrm>
            <a:off x="467424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03" name="PlaceHolder 4"/>
          <p:cNvSpPr>
            <a:spLocks noGrp="1"/>
          </p:cNvSpPr>
          <p:nvPr>
            <p:ph type="body"/>
          </p:nvPr>
        </p:nvSpPr>
        <p:spPr>
          <a:xfrm>
            <a:off x="45720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05" name="PlaceHolder 2"/>
          <p:cNvSpPr>
            <a:spLocks noGrp="1"/>
          </p:cNvSpPr>
          <p:nvPr>
            <p:ph type="body"/>
          </p:nvPr>
        </p:nvSpPr>
        <p:spPr>
          <a:xfrm>
            <a:off x="457200" y="1600200"/>
            <a:ext cx="4015800" cy="4525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06"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07" name="PlaceHolder 4"/>
          <p:cNvSpPr>
            <a:spLocks noGrp="1"/>
          </p:cNvSpPr>
          <p:nvPr>
            <p:ph type="body"/>
          </p:nvPr>
        </p:nvSpPr>
        <p:spPr>
          <a:xfrm>
            <a:off x="467424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09"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10"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11" name="PlaceHolder 4"/>
          <p:cNvSpPr>
            <a:spLocks noGrp="1"/>
          </p:cNvSpPr>
          <p:nvPr>
            <p:ph type="body"/>
          </p:nvPr>
        </p:nvSpPr>
        <p:spPr>
          <a:xfrm>
            <a:off x="457200" y="396432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13" name="PlaceHolder 2"/>
          <p:cNvSpPr>
            <a:spLocks noGrp="1"/>
          </p:cNvSpPr>
          <p:nvPr>
            <p:ph type="body"/>
          </p:nvPr>
        </p:nvSpPr>
        <p:spPr>
          <a:xfrm>
            <a:off x="457200" y="160020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14" name="PlaceHolder 3"/>
          <p:cNvSpPr>
            <a:spLocks noGrp="1"/>
          </p:cNvSpPr>
          <p:nvPr>
            <p:ph type="body"/>
          </p:nvPr>
        </p:nvSpPr>
        <p:spPr>
          <a:xfrm>
            <a:off x="457200" y="3964320"/>
            <a:ext cx="822924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16" name="PlaceHolder 2"/>
          <p:cNvSpPr>
            <a:spLocks noGrp="1"/>
          </p:cNvSpPr>
          <p:nvPr>
            <p:ph type="body"/>
          </p:nvPr>
        </p:nvSpPr>
        <p:spPr>
          <a:xfrm>
            <a:off x="45720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17" name="PlaceHolder 3"/>
          <p:cNvSpPr>
            <a:spLocks noGrp="1"/>
          </p:cNvSpPr>
          <p:nvPr>
            <p:ph type="body"/>
          </p:nvPr>
        </p:nvSpPr>
        <p:spPr>
          <a:xfrm>
            <a:off x="4674240" y="160020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18" name="PlaceHolder 4"/>
          <p:cNvSpPr>
            <a:spLocks noGrp="1"/>
          </p:cNvSpPr>
          <p:nvPr>
            <p:ph type="body"/>
          </p:nvPr>
        </p:nvSpPr>
        <p:spPr>
          <a:xfrm>
            <a:off x="45720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19" name="PlaceHolder 5"/>
          <p:cNvSpPr>
            <a:spLocks noGrp="1"/>
          </p:cNvSpPr>
          <p:nvPr>
            <p:ph type="body"/>
          </p:nvPr>
        </p:nvSpPr>
        <p:spPr>
          <a:xfrm>
            <a:off x="4674240" y="3964320"/>
            <a:ext cx="40158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74680"/>
            <a:ext cx="8229240" cy="1142640"/>
          </a:xfrm>
          <a:prstGeom prst="rect">
            <a:avLst/>
          </a:prstGeom>
        </p:spPr>
        <p:txBody>
          <a:bodyPr lIns="0" rIns="0" tIns="0" bIns="0" anchor="ctr"/>
          <a:p>
            <a:endParaRPr b="0" lang="de-DE" sz="1800" spc="-1" strike="noStrike">
              <a:solidFill>
                <a:srgbClr val="000000"/>
              </a:solidFill>
              <a:latin typeface="Calibri"/>
            </a:endParaRPr>
          </a:p>
        </p:txBody>
      </p:sp>
      <p:sp>
        <p:nvSpPr>
          <p:cNvPr id="121" name="PlaceHolder 2"/>
          <p:cNvSpPr>
            <a:spLocks noGrp="1"/>
          </p:cNvSpPr>
          <p:nvPr>
            <p:ph type="body"/>
          </p:nvPr>
        </p:nvSpPr>
        <p:spPr>
          <a:xfrm>
            <a:off x="45720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22" name="PlaceHolder 3"/>
          <p:cNvSpPr>
            <a:spLocks noGrp="1"/>
          </p:cNvSpPr>
          <p:nvPr>
            <p:ph type="body"/>
          </p:nvPr>
        </p:nvSpPr>
        <p:spPr>
          <a:xfrm>
            <a:off x="323964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23" name="PlaceHolder 4"/>
          <p:cNvSpPr>
            <a:spLocks noGrp="1"/>
          </p:cNvSpPr>
          <p:nvPr>
            <p:ph type="body"/>
          </p:nvPr>
        </p:nvSpPr>
        <p:spPr>
          <a:xfrm>
            <a:off x="6022080" y="160020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24" name="PlaceHolder 5"/>
          <p:cNvSpPr>
            <a:spLocks noGrp="1"/>
          </p:cNvSpPr>
          <p:nvPr>
            <p:ph type="body"/>
          </p:nvPr>
        </p:nvSpPr>
        <p:spPr>
          <a:xfrm>
            <a:off x="45720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25" name="PlaceHolder 6"/>
          <p:cNvSpPr>
            <a:spLocks noGrp="1"/>
          </p:cNvSpPr>
          <p:nvPr>
            <p:ph type="body"/>
          </p:nvPr>
        </p:nvSpPr>
        <p:spPr>
          <a:xfrm>
            <a:off x="323964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
        <p:nvSpPr>
          <p:cNvPr id="126" name="PlaceHolder 7"/>
          <p:cNvSpPr>
            <a:spLocks noGrp="1"/>
          </p:cNvSpPr>
          <p:nvPr>
            <p:ph type="body"/>
          </p:nvPr>
        </p:nvSpPr>
        <p:spPr>
          <a:xfrm>
            <a:off x="6022080" y="3964320"/>
            <a:ext cx="2649600" cy="2158560"/>
          </a:xfrm>
          <a:prstGeom prst="rect">
            <a:avLst/>
          </a:prstGeom>
        </p:spPr>
        <p:txBody>
          <a:bodyPr lIns="0" rIns="0" tIns="0" bIns="0">
            <a:normAutofit/>
          </a:bodyPr>
          <a:p>
            <a:endParaRPr b="0" lang="de-DE" sz="32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a:blipFill>
      </p:bgPr>
    </p:bg>
    <p:spTree>
      <p:nvGrpSpPr>
        <p:cNvPr id="1" name=""/>
        <p:cNvGrpSpPr/>
        <p:nvPr/>
      </p:nvGrpSpPr>
      <p:grpSpPr>
        <a:xfrm>
          <a:off x="0" y="0"/>
          <a:ext cx="0" cy="0"/>
          <a:chOff x="0" y="0"/>
          <a:chExt cx="0" cy="0"/>
        </a:xfrm>
      </p:grpSpPr>
      <p:sp>
        <p:nvSpPr>
          <p:cNvPr id="0" name="CustomShape 1"/>
          <p:cNvSpPr/>
          <p:nvPr/>
        </p:nvSpPr>
        <p:spPr>
          <a:xfrm>
            <a:off x="499320" y="5945040"/>
            <a:ext cx="4940280" cy="920880"/>
          </a:xfrm>
          <a:custGeom>
            <a:avLst/>
            <a:gdLst/>
            <a:ahLst/>
            <a:rect l="l" t="t" r="r" b="b"/>
            <a:pathLst>
              <a:path w="7485" h="337">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fillRef idx="0"/>
          <a:effectRef idx="0"/>
          <a:fontRef idx="minor"/>
        </p:style>
      </p:sp>
      <p:sp>
        <p:nvSpPr>
          <p:cNvPr id="1" name="CustomShape 2"/>
          <p:cNvSpPr/>
          <p:nvPr/>
        </p:nvSpPr>
        <p:spPr>
          <a:xfrm>
            <a:off x="485640" y="5938920"/>
            <a:ext cx="3690000" cy="933120"/>
          </a:xfrm>
          <a:custGeom>
            <a:avLst/>
            <a:gdLst/>
            <a:ahLst/>
            <a:rect l="l" t="t" r="r" b="b"/>
            <a:pathLst>
              <a:path w="5591" h="588">
                <a:moveTo>
                  <a:pt x="0" y="0"/>
                </a:moveTo>
                <a:lnTo>
                  <a:pt x="5591" y="585"/>
                </a:lnTo>
                <a:lnTo>
                  <a:pt x="4415" y="588"/>
                </a:lnTo>
                <a:lnTo>
                  <a:pt x="12" y="4"/>
                </a:lnTo>
              </a:path>
            </a:pathLst>
          </a:custGeom>
          <a:solidFill>
            <a:srgbClr val="000000"/>
          </a:solidFill>
          <a:ln w="9360">
            <a:noFill/>
          </a:ln>
        </p:spPr>
        <p:style>
          <a:lnRef idx="0"/>
          <a:fillRef idx="0"/>
          <a:effectRef idx="0"/>
          <a:fontRef idx="minor"/>
        </p:style>
      </p:sp>
      <p:sp>
        <p:nvSpPr>
          <p:cNvPr id="2" name="CustomShape 3"/>
          <p:cNvSpPr/>
          <p:nvPr/>
        </p:nvSpPr>
        <p:spPr>
          <a:xfrm>
            <a:off x="-6120" y="5791320"/>
            <a:ext cx="3402000" cy="1080360"/>
          </a:xfrm>
          <a:prstGeom prst="rtTriangle">
            <a:avLst/>
          </a:prstGeom>
          <a:blipFill rotWithShape="0">
            <a:blip r:embed="rId3">
              <a:alphaModFix amt="50000"/>
            </a:blip>
            <a:tile/>
          </a:blipFill>
          <a:ln w="12600">
            <a:noFill/>
          </a:ln>
          <a:effectLst>
            <a:outerShdw blurRad="50800" dir="5400000" dist="38100" rotWithShape="0">
              <a:srgbClr val="000000">
                <a:alpha val="35000"/>
              </a:srgbClr>
            </a:outerShdw>
          </a:effectLst>
        </p:spPr>
        <p:style>
          <a:lnRef idx="3">
            <a:schemeClr val="lt1"/>
          </a:lnRef>
          <a:fillRef idx="1">
            <a:schemeClr val="accent1"/>
          </a:fillRef>
          <a:effectRef idx="1">
            <a:schemeClr val="accent1"/>
          </a:effectRef>
          <a:fontRef idx="minor"/>
        </p:style>
      </p:sp>
      <p:sp>
        <p:nvSpPr>
          <p:cNvPr id="3" name="Line 4"/>
          <p:cNvSpPr/>
          <p:nvPr/>
        </p:nvSpPr>
        <p:spPr>
          <a:xfrm>
            <a:off x="-9000" y="5787720"/>
            <a:ext cx="3405240" cy="1084320"/>
          </a:xfrm>
          <a:prstGeom prst="line">
            <a:avLst/>
          </a:prstGeom>
          <a:ln w="12240">
            <a:solidFill>
              <a:srgbClr val="196f85"/>
            </a:solidFill>
            <a:miter/>
          </a:ln>
        </p:spPr>
        <p:style>
          <a:lnRef idx="2">
            <a:schemeClr val="accent1"/>
          </a:lnRef>
          <a:fillRef idx="0">
            <a:schemeClr val="accent1"/>
          </a:fillRef>
          <a:effectRef idx="1">
            <a:schemeClr val="accent1"/>
          </a:effectRef>
          <a:fontRef idx="minor"/>
        </p:style>
      </p:sp>
      <p:sp>
        <p:nvSpPr>
          <p:cNvPr id="4" name="PlaceHolder 5"/>
          <p:cNvSpPr>
            <a:spLocks noGrp="1"/>
          </p:cNvSpPr>
          <p:nvPr>
            <p:ph type="body"/>
          </p:nvPr>
        </p:nvSpPr>
        <p:spPr>
          <a:xfrm>
            <a:off x="457200" y="1481400"/>
            <a:ext cx="8229240" cy="4525560"/>
          </a:xfrm>
          <a:prstGeom prst="rect">
            <a:avLst/>
          </a:prstGeom>
        </p:spPr>
        <p:txBody>
          <a:bodyPr lIns="90000" rIns="90000" tIns="45000" bIns="45000"/>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Textmasterformate durch Klicken bearbeiten</a:t>
            </a:r>
            <a:endParaRPr b="0" lang="de-DE" sz="2700" spc="-1" strike="noStrike">
              <a:solidFill>
                <a:srgbClr val="000000"/>
              </a:solidFill>
              <a:latin typeface="Lucida Sans Unicode"/>
            </a:endParaRPr>
          </a:p>
          <a:p>
            <a:pPr lvl="1" marL="621720" indent="-228240">
              <a:lnSpc>
                <a:spcPct val="100000"/>
              </a:lnSpc>
              <a:spcBef>
                <a:spcPts val="323"/>
              </a:spcBef>
              <a:buClr>
                <a:srgbClr val="2da2bf"/>
              </a:buClr>
              <a:buFont typeface="Verdana"/>
              <a:buChar char="◦"/>
            </a:pPr>
            <a:r>
              <a:rPr b="0" lang="de-DE" sz="2300" spc="-1" strike="noStrike">
                <a:solidFill>
                  <a:srgbClr val="000000"/>
                </a:solidFill>
                <a:latin typeface="Lucida Sans Unicode"/>
              </a:rPr>
              <a:t>Zweite Ebene</a:t>
            </a:r>
            <a:endParaRPr b="0" lang="de-DE" sz="2300" spc="-1" strike="noStrike">
              <a:solidFill>
                <a:srgbClr val="000000"/>
              </a:solidFill>
              <a:latin typeface="Lucida Sans Unicode"/>
            </a:endParaRPr>
          </a:p>
          <a:p>
            <a:pPr lvl="2" marL="859680" indent="-228240">
              <a:lnSpc>
                <a:spcPct val="100000"/>
              </a:lnSpc>
              <a:spcBef>
                <a:spcPts val="349"/>
              </a:spcBef>
              <a:buClr>
                <a:srgbClr val="da1f28"/>
              </a:buClr>
              <a:buFont typeface="Wingdings 2" charset="2"/>
              <a:buChar char=""/>
            </a:pPr>
            <a:r>
              <a:rPr b="0" lang="de-DE" sz="2100" spc="-1" strike="noStrike">
                <a:solidFill>
                  <a:srgbClr val="000000"/>
                </a:solidFill>
                <a:latin typeface="Lucida Sans Unicode"/>
              </a:rPr>
              <a:t>Dritte Ebene</a:t>
            </a:r>
            <a:endParaRPr b="0" lang="de-DE" sz="2100" spc="-1" strike="noStrike">
              <a:solidFill>
                <a:srgbClr val="000000"/>
              </a:solidFill>
              <a:latin typeface="Lucida Sans Unicode"/>
            </a:endParaRPr>
          </a:p>
          <a:p>
            <a:pPr lvl="3" marL="1143000" indent="-228240">
              <a:lnSpc>
                <a:spcPct val="100000"/>
              </a:lnSpc>
              <a:spcBef>
                <a:spcPts val="349"/>
              </a:spcBef>
              <a:buClr>
                <a:srgbClr val="da1f28"/>
              </a:buClr>
              <a:buFont typeface="Wingdings 2" charset="2"/>
              <a:buChar char=""/>
            </a:pPr>
            <a:r>
              <a:rPr b="0" lang="de-DE" sz="1900" spc="-1" strike="noStrike">
                <a:solidFill>
                  <a:srgbClr val="000000"/>
                </a:solidFill>
                <a:latin typeface="Lucida Sans Unicode"/>
              </a:rPr>
              <a:t>Vierte Ebene</a:t>
            </a:r>
            <a:endParaRPr b="0" lang="de-DE" sz="1900" spc="-1" strike="noStrike">
              <a:solidFill>
                <a:srgbClr val="000000"/>
              </a:solidFill>
              <a:latin typeface="Lucida Sans Unicode"/>
            </a:endParaRPr>
          </a:p>
          <a:p>
            <a:pPr lvl="4" marL="1371600" indent="-228240">
              <a:lnSpc>
                <a:spcPct val="100000"/>
              </a:lnSpc>
              <a:spcBef>
                <a:spcPts val="349"/>
              </a:spcBef>
              <a:buClr>
                <a:srgbClr val="da1f28"/>
              </a:buClr>
              <a:buFont typeface="Wingdings 2" charset="2"/>
              <a:buChar char=""/>
            </a:pPr>
            <a:r>
              <a:rPr b="0" lang="de-DE" sz="1800" spc="-1" strike="noStrike">
                <a:solidFill>
                  <a:srgbClr val="000000"/>
                </a:solidFill>
                <a:latin typeface="Lucida Sans Unicode"/>
              </a:rPr>
              <a:t>Fünfte Ebene</a:t>
            </a:r>
            <a:endParaRPr b="0" lang="de-DE" sz="1800" spc="-1" strike="noStrike">
              <a:solidFill>
                <a:srgbClr val="000000"/>
              </a:solidFill>
              <a:latin typeface="Lucida Sans Unicode"/>
            </a:endParaRPr>
          </a:p>
        </p:txBody>
      </p:sp>
      <p:sp>
        <p:nvSpPr>
          <p:cNvPr id="5" name="PlaceHolder 6"/>
          <p:cNvSpPr>
            <a:spLocks noGrp="1"/>
          </p:cNvSpPr>
          <p:nvPr>
            <p:ph type="dt"/>
          </p:nvPr>
        </p:nvSpPr>
        <p:spPr>
          <a:xfrm>
            <a:off x="6726960" y="6408000"/>
            <a:ext cx="1919880" cy="365400"/>
          </a:xfrm>
          <a:prstGeom prst="rect">
            <a:avLst/>
          </a:prstGeom>
        </p:spPr>
        <p:txBody>
          <a:bodyPr lIns="90000" rIns="90000" tIns="45000" bIns="45000" anchor="b"/>
          <a:p>
            <a:pPr>
              <a:lnSpc>
                <a:spcPct val="100000"/>
              </a:lnSpc>
            </a:pPr>
            <a:fld id="{5E29FB32-95E2-428C-8021-16AC1CA882BB}" type="datetime">
              <a:rPr b="0" lang="de-DE" sz="1000" spc="-1" strike="noStrike">
                <a:solidFill>
                  <a:srgbClr val="000000"/>
                </a:solidFill>
                <a:latin typeface="Lucida Sans Unicode"/>
              </a:rPr>
              <a:t>08.09.18</a:t>
            </a:fld>
            <a:endParaRPr b="0" lang="de-DE" sz="1000" spc="-1" strike="noStrike">
              <a:latin typeface="Times New Roman"/>
            </a:endParaRPr>
          </a:p>
        </p:txBody>
      </p:sp>
      <p:sp>
        <p:nvSpPr>
          <p:cNvPr id="6" name="PlaceHolder 7"/>
          <p:cNvSpPr>
            <a:spLocks noGrp="1"/>
          </p:cNvSpPr>
          <p:nvPr>
            <p:ph type="ftr"/>
          </p:nvPr>
        </p:nvSpPr>
        <p:spPr>
          <a:xfrm>
            <a:off x="4380120" y="6408000"/>
            <a:ext cx="2350440" cy="364680"/>
          </a:xfrm>
          <a:prstGeom prst="rect">
            <a:avLst/>
          </a:prstGeom>
        </p:spPr>
        <p:txBody>
          <a:bodyPr lIns="90000" rIns="90000" tIns="45000" bIns="45000" anchor="b"/>
          <a:p>
            <a:endParaRPr b="0" lang="de-DE" sz="2400" spc="-1" strike="noStrike">
              <a:latin typeface="Times New Roman"/>
            </a:endParaRPr>
          </a:p>
        </p:txBody>
      </p:sp>
      <p:sp>
        <p:nvSpPr>
          <p:cNvPr id="7" name="PlaceHolder 8"/>
          <p:cNvSpPr>
            <a:spLocks noGrp="1"/>
          </p:cNvSpPr>
          <p:nvPr>
            <p:ph type="sldNum"/>
          </p:nvPr>
        </p:nvSpPr>
        <p:spPr>
          <a:xfrm>
            <a:off x="8647200" y="6408000"/>
            <a:ext cx="365400" cy="364680"/>
          </a:xfrm>
          <a:prstGeom prst="rect">
            <a:avLst/>
          </a:prstGeom>
        </p:spPr>
        <p:txBody>
          <a:bodyPr lIns="90000" rIns="90000" tIns="45000" bIns="45000" anchor="b"/>
          <a:p>
            <a:pPr algn="r">
              <a:lnSpc>
                <a:spcPct val="100000"/>
              </a:lnSpc>
            </a:pPr>
            <a:fld id="{A84A9238-1FFC-4B42-B496-FD88A06D4A20}" type="slidenum">
              <a:rPr b="0" lang="de-DE" sz="1000" spc="-1" strike="noStrike">
                <a:solidFill>
                  <a:srgbClr val="000000"/>
                </a:solidFill>
                <a:latin typeface="Lucida Sans Unicode"/>
              </a:rPr>
              <a:t>&lt;Foliennummer&gt;</a:t>
            </a:fld>
            <a:endParaRPr b="0" lang="de-DE" sz="1000" spc="-1" strike="noStrike">
              <a:latin typeface="Times New Roman"/>
            </a:endParaRPr>
          </a:p>
        </p:txBody>
      </p:sp>
      <p:sp>
        <p:nvSpPr>
          <p:cNvPr id="8" name="PlaceHolder 9"/>
          <p:cNvSpPr>
            <a:spLocks noGrp="1"/>
          </p:cNvSpPr>
          <p:nvPr>
            <p:ph type="title"/>
          </p:nvPr>
        </p:nvSpPr>
        <p:spPr>
          <a:xfrm>
            <a:off x="457200" y="274680"/>
            <a:ext cx="8229240" cy="1142640"/>
          </a:xfrm>
          <a:prstGeom prst="rect">
            <a:avLst/>
          </a:prstGeom>
        </p:spPr>
        <p:txBody>
          <a:bodyPr lIns="90000" rIns="90000" tIns="45000" bIns="45000" anchor="ctr"/>
          <a:p>
            <a:pPr>
              <a:lnSpc>
                <a:spcPct val="100000"/>
              </a:lnSpc>
            </a:pPr>
            <a:r>
              <a:rPr b="1" lang="de-DE" sz="4100" spc="-1" strike="noStrike">
                <a:solidFill>
                  <a:srgbClr val="464646"/>
                </a:solidFill>
                <a:latin typeface="Lucida Sans Unicode"/>
              </a:rPr>
              <a:t>Titelmasterformat durch Klicken bearbeiten</a:t>
            </a:r>
            <a:endParaRPr b="0" lang="de-DE" sz="4100" spc="-1" strike="noStrike">
              <a:solidFill>
                <a:srgbClr val="000000"/>
              </a:solidFill>
              <a:latin typeface="Lucida Sans Unicode"/>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dt"/>
          </p:nvPr>
        </p:nvSpPr>
        <p:spPr>
          <a:xfrm>
            <a:off x="457200" y="6356520"/>
            <a:ext cx="2133360" cy="364680"/>
          </a:xfrm>
          <a:prstGeom prst="rect">
            <a:avLst/>
          </a:prstGeom>
        </p:spPr>
        <p:txBody>
          <a:bodyPr anchor="ctr"/>
          <a:p>
            <a:pPr>
              <a:lnSpc>
                <a:spcPct val="100000"/>
              </a:lnSpc>
            </a:pPr>
            <a:fld id="{C247C595-8867-4573-AA6C-9EE4855B3CB4}" type="datetime">
              <a:rPr b="0" lang="de-DE" sz="1200" spc="-1" strike="noStrike">
                <a:solidFill>
                  <a:srgbClr val="8b8b8b"/>
                </a:solidFill>
                <a:latin typeface="Calibri"/>
              </a:rPr>
              <a:t>08.09.18</a:t>
            </a:fld>
            <a:endParaRPr b="0" lang="de-DE" sz="1200" spc="-1" strike="noStrike">
              <a:latin typeface="Times New Roman"/>
            </a:endParaRPr>
          </a:p>
        </p:txBody>
      </p:sp>
      <p:sp>
        <p:nvSpPr>
          <p:cNvPr id="46" name="PlaceHolder 2"/>
          <p:cNvSpPr>
            <a:spLocks noGrp="1"/>
          </p:cNvSpPr>
          <p:nvPr>
            <p:ph type="ftr"/>
          </p:nvPr>
        </p:nvSpPr>
        <p:spPr>
          <a:xfrm>
            <a:off x="3124080" y="6356520"/>
            <a:ext cx="2895120" cy="364680"/>
          </a:xfrm>
          <a:prstGeom prst="rect">
            <a:avLst/>
          </a:prstGeom>
        </p:spPr>
        <p:txBody>
          <a:bodyPr anchor="ctr"/>
          <a:p>
            <a:endParaRPr b="0" lang="de-DE" sz="2400" spc="-1" strike="noStrike">
              <a:latin typeface="Times New Roman"/>
            </a:endParaRPr>
          </a:p>
        </p:txBody>
      </p:sp>
      <p:sp>
        <p:nvSpPr>
          <p:cNvPr id="47" name="PlaceHolder 3"/>
          <p:cNvSpPr>
            <a:spLocks noGrp="1"/>
          </p:cNvSpPr>
          <p:nvPr>
            <p:ph type="sldNum"/>
          </p:nvPr>
        </p:nvSpPr>
        <p:spPr>
          <a:xfrm>
            <a:off x="6553080" y="6356520"/>
            <a:ext cx="2133360" cy="364680"/>
          </a:xfrm>
          <a:prstGeom prst="rect">
            <a:avLst/>
          </a:prstGeom>
        </p:spPr>
        <p:txBody>
          <a:bodyPr anchor="ctr"/>
          <a:p>
            <a:pPr algn="r">
              <a:lnSpc>
                <a:spcPct val="100000"/>
              </a:lnSpc>
            </a:pPr>
            <a:fld id="{8FCB81F5-CAB0-435E-A2EA-83AB3D5D3434}" type="slidenum">
              <a:rPr b="0" lang="de-DE" sz="1200" spc="-1" strike="noStrike">
                <a:solidFill>
                  <a:srgbClr val="8b8b8b"/>
                </a:solidFill>
                <a:latin typeface="Calibri"/>
              </a:rPr>
              <a:t>&lt;Foliennummer&gt;</a:t>
            </a:fld>
            <a:endParaRPr b="0" lang="de-DE" sz="1200" spc="-1" strike="noStrike">
              <a:latin typeface="Times New Roman"/>
            </a:endParaRPr>
          </a:p>
        </p:txBody>
      </p:sp>
      <p:sp>
        <p:nvSpPr>
          <p:cNvPr id="48" name="PlaceHolder 4"/>
          <p:cNvSpPr>
            <a:spLocks noGrp="1"/>
          </p:cNvSpPr>
          <p:nvPr>
            <p:ph type="title"/>
          </p:nvPr>
        </p:nvSpPr>
        <p:spPr>
          <a:xfrm>
            <a:off x="457200" y="273600"/>
            <a:ext cx="8229240" cy="1144800"/>
          </a:xfrm>
          <a:prstGeom prst="rect">
            <a:avLst/>
          </a:prstGeom>
        </p:spPr>
        <p:txBody>
          <a:bodyPr lIns="0" rIns="0" tIns="0" bIns="0" anchor="ctr"/>
          <a:p>
            <a:r>
              <a:rPr b="0" lang="de-DE" sz="1800" spc="-1" strike="noStrike">
                <a:solidFill>
                  <a:srgbClr val="000000"/>
                </a:solidFill>
                <a:latin typeface="Calibri"/>
              </a:rPr>
              <a:t>Format des Titeltextes durch Klicken bearbeiten</a:t>
            </a:r>
            <a:endParaRPr b="0" lang="de-DE" sz="1800" spc="-1" strike="noStrike">
              <a:solidFill>
                <a:srgbClr val="000000"/>
              </a:solidFill>
              <a:latin typeface="Calibri"/>
            </a:endParaRPr>
          </a:p>
        </p:txBody>
      </p:sp>
      <p:sp>
        <p:nvSpPr>
          <p:cNvPr id="49"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Calibri"/>
              </a:rPr>
              <a:t>Format des Gliederungstextes durch Klicken bearbeiten</a:t>
            </a:r>
            <a:endParaRPr b="0" lang="de-DE"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de-DE" sz="2400" spc="-1" strike="noStrike">
                <a:solidFill>
                  <a:srgbClr val="000000"/>
                </a:solidFill>
                <a:latin typeface="Calibri"/>
              </a:rPr>
              <a:t>Zweite Gliederungsebene</a:t>
            </a:r>
            <a:endParaRPr b="0" lang="de-DE" sz="24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de-DE" sz="2000" spc="-1" strike="noStrike">
                <a:solidFill>
                  <a:srgbClr val="000000"/>
                </a:solidFill>
                <a:latin typeface="Calibri"/>
              </a:rPr>
              <a:t>Dritte Gliederungsebene</a:t>
            </a:r>
            <a:endParaRPr b="0" lang="de-DE" sz="20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Calibri"/>
              </a:rPr>
              <a:t>Vierte Gliederungsebene</a:t>
            </a:r>
            <a:endParaRPr b="0" lang="de-DE"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Calibri"/>
              </a:rPr>
              <a:t>Fünfte Gliederungsebene</a:t>
            </a:r>
            <a:endParaRPr b="0" lang="de-DE"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Calibri"/>
              </a:rPr>
              <a:t>Sechste Gliederungsebene</a:t>
            </a:r>
            <a:endParaRPr b="0" lang="de-DE"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Calibri"/>
              </a:rPr>
              <a:t>Siebte Gliederungsebene</a:t>
            </a:r>
            <a:endParaRPr b="0" lang="de-DE"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b="0" lang="de-DE" sz="4400" spc="-1" strike="noStrike">
                <a:solidFill>
                  <a:srgbClr val="000000"/>
                </a:solidFill>
                <a:latin typeface="Calibri"/>
              </a:rPr>
              <a:t>Titelmasterformat durch Klicken bearbeiten</a:t>
            </a:r>
            <a:endParaRPr b="0" lang="de-DE" sz="4400" spc="-1" strike="noStrike">
              <a:solidFill>
                <a:srgbClr val="000000"/>
              </a:solidFill>
              <a:latin typeface="Calibri"/>
            </a:endParaRPr>
          </a:p>
        </p:txBody>
      </p:sp>
      <p:sp>
        <p:nvSpPr>
          <p:cNvPr id="87" name="PlaceHolder 2"/>
          <p:cNvSpPr>
            <a:spLocks noGrp="1"/>
          </p:cNvSpPr>
          <p:nvPr>
            <p:ph type="body"/>
          </p:nvPr>
        </p:nvSpPr>
        <p:spPr>
          <a:xfrm>
            <a:off x="457200" y="1600200"/>
            <a:ext cx="8229240" cy="4525560"/>
          </a:xfrm>
          <a:prstGeom prst="rect">
            <a:avLst/>
          </a:prstGeom>
        </p:spPr>
        <p:txBody>
          <a:bodyPr/>
          <a:p>
            <a:pPr marL="343080" indent="-342720">
              <a:lnSpc>
                <a:spcPct val="100000"/>
              </a:lnSpc>
              <a:spcBef>
                <a:spcPts val="641"/>
              </a:spcBef>
              <a:buClr>
                <a:srgbClr val="000000"/>
              </a:buClr>
              <a:buFont typeface="Arial"/>
              <a:buChar char="•"/>
            </a:pPr>
            <a:r>
              <a:rPr b="0" lang="de-DE" sz="3200" spc="-1" strike="noStrike">
                <a:solidFill>
                  <a:srgbClr val="000000"/>
                </a:solidFill>
                <a:latin typeface="Calibri"/>
              </a:rPr>
              <a:t>Textmasterformate durch Klicken bearbeiten</a:t>
            </a:r>
            <a:endParaRPr b="0" lang="de-DE" sz="3200" spc="-1" strike="noStrike">
              <a:solidFill>
                <a:srgbClr val="000000"/>
              </a:solidFill>
              <a:latin typeface="Calibri"/>
            </a:endParaRPr>
          </a:p>
          <a:p>
            <a:pPr lvl="1" marL="743040" indent="-285480">
              <a:lnSpc>
                <a:spcPct val="100000"/>
              </a:lnSpc>
              <a:spcBef>
                <a:spcPts val="561"/>
              </a:spcBef>
              <a:buClr>
                <a:srgbClr val="000000"/>
              </a:buClr>
              <a:buFont typeface="Arial"/>
              <a:buChar char="–"/>
            </a:pPr>
            <a:r>
              <a:rPr b="0" lang="de-DE" sz="2800" spc="-1" strike="noStrike">
                <a:solidFill>
                  <a:srgbClr val="000000"/>
                </a:solidFill>
                <a:latin typeface="Calibri"/>
              </a:rPr>
              <a:t>Zweite Ebene</a:t>
            </a:r>
            <a:endParaRPr b="0" lang="de-DE" sz="2800" spc="-1" strike="noStrike">
              <a:solidFill>
                <a:srgbClr val="000000"/>
              </a:solidFill>
              <a:latin typeface="Calibri"/>
            </a:endParaRPr>
          </a:p>
          <a:p>
            <a:pPr lvl="2" marL="1143000" indent="-228240">
              <a:lnSpc>
                <a:spcPct val="100000"/>
              </a:lnSpc>
              <a:spcBef>
                <a:spcPts val="479"/>
              </a:spcBef>
              <a:buClr>
                <a:srgbClr val="000000"/>
              </a:buClr>
              <a:buFont typeface="Arial"/>
              <a:buChar char="•"/>
            </a:pPr>
            <a:r>
              <a:rPr b="0" lang="de-DE" sz="2400" spc="-1" strike="noStrike">
                <a:solidFill>
                  <a:srgbClr val="000000"/>
                </a:solidFill>
                <a:latin typeface="Calibri"/>
              </a:rPr>
              <a:t>Dritte Ebene</a:t>
            </a:r>
            <a:endParaRPr b="0" lang="de-DE" sz="2400" spc="-1" strike="noStrike">
              <a:solidFill>
                <a:srgbClr val="000000"/>
              </a:solidFill>
              <a:latin typeface="Calibri"/>
            </a:endParaRPr>
          </a:p>
          <a:p>
            <a:pPr lvl="3" marL="1600200" indent="-228240">
              <a:lnSpc>
                <a:spcPct val="100000"/>
              </a:lnSpc>
              <a:spcBef>
                <a:spcPts val="400"/>
              </a:spcBef>
              <a:buClr>
                <a:srgbClr val="000000"/>
              </a:buClr>
              <a:buFont typeface="Arial"/>
              <a:buChar char="–"/>
            </a:pPr>
            <a:r>
              <a:rPr b="0" lang="de-DE" sz="2000" spc="-1" strike="noStrike">
                <a:solidFill>
                  <a:srgbClr val="000000"/>
                </a:solidFill>
                <a:latin typeface="Calibri"/>
              </a:rPr>
              <a:t>Vierte Ebene</a:t>
            </a:r>
            <a:endParaRPr b="0" lang="de-DE" sz="2000" spc="-1" strike="noStrike">
              <a:solidFill>
                <a:srgbClr val="000000"/>
              </a:solidFill>
              <a:latin typeface="Calibri"/>
            </a:endParaRPr>
          </a:p>
          <a:p>
            <a:pPr lvl="4" marL="2057400" indent="-228240">
              <a:lnSpc>
                <a:spcPct val="100000"/>
              </a:lnSpc>
              <a:spcBef>
                <a:spcPts val="400"/>
              </a:spcBef>
              <a:buClr>
                <a:srgbClr val="000000"/>
              </a:buClr>
              <a:buFont typeface="Arial"/>
              <a:buChar char="»"/>
            </a:pPr>
            <a:r>
              <a:rPr b="0" lang="de-DE" sz="2000" spc="-1" strike="noStrike">
                <a:solidFill>
                  <a:srgbClr val="000000"/>
                </a:solidFill>
                <a:latin typeface="Calibri"/>
              </a:rPr>
              <a:t>Fünfte Ebene</a:t>
            </a:r>
            <a:endParaRPr b="0" lang="de-DE" sz="2000" spc="-1" strike="noStrike">
              <a:solidFill>
                <a:srgbClr val="000000"/>
              </a:solidFill>
              <a:latin typeface="Calibri"/>
            </a:endParaRPr>
          </a:p>
        </p:txBody>
      </p:sp>
      <p:sp>
        <p:nvSpPr>
          <p:cNvPr id="88" name="PlaceHolder 3"/>
          <p:cNvSpPr>
            <a:spLocks noGrp="1"/>
          </p:cNvSpPr>
          <p:nvPr>
            <p:ph type="dt"/>
          </p:nvPr>
        </p:nvSpPr>
        <p:spPr>
          <a:xfrm>
            <a:off x="457200" y="6356520"/>
            <a:ext cx="2133360" cy="364680"/>
          </a:xfrm>
          <a:prstGeom prst="rect">
            <a:avLst/>
          </a:prstGeom>
        </p:spPr>
        <p:txBody>
          <a:bodyPr anchor="ctr"/>
          <a:p>
            <a:pPr>
              <a:lnSpc>
                <a:spcPct val="100000"/>
              </a:lnSpc>
            </a:pPr>
            <a:fld id="{43711394-EE6D-4F89-B2E0-53356634A3C0}" type="datetime">
              <a:rPr b="0" lang="de-DE" sz="1200" spc="-1" strike="noStrike">
                <a:solidFill>
                  <a:srgbClr val="8b8b8b"/>
                </a:solidFill>
                <a:latin typeface="Calibri"/>
              </a:rPr>
              <a:t>08.09.18</a:t>
            </a:fld>
            <a:endParaRPr b="0" lang="de-DE" sz="1200" spc="-1" strike="noStrike">
              <a:latin typeface="Times New Roman"/>
            </a:endParaRPr>
          </a:p>
        </p:txBody>
      </p:sp>
      <p:sp>
        <p:nvSpPr>
          <p:cNvPr id="89" name="PlaceHolder 4"/>
          <p:cNvSpPr>
            <a:spLocks noGrp="1"/>
          </p:cNvSpPr>
          <p:nvPr>
            <p:ph type="ftr"/>
          </p:nvPr>
        </p:nvSpPr>
        <p:spPr>
          <a:xfrm>
            <a:off x="3124080" y="6356520"/>
            <a:ext cx="2895120" cy="364680"/>
          </a:xfrm>
          <a:prstGeom prst="rect">
            <a:avLst/>
          </a:prstGeom>
        </p:spPr>
        <p:txBody>
          <a:bodyPr anchor="ctr"/>
          <a:p>
            <a:endParaRPr b="0" lang="de-DE" sz="2400" spc="-1" strike="noStrike">
              <a:latin typeface="Times New Roman"/>
            </a:endParaRPr>
          </a:p>
        </p:txBody>
      </p:sp>
      <p:sp>
        <p:nvSpPr>
          <p:cNvPr id="90" name="PlaceHolder 5"/>
          <p:cNvSpPr>
            <a:spLocks noGrp="1"/>
          </p:cNvSpPr>
          <p:nvPr>
            <p:ph type="sldNum"/>
          </p:nvPr>
        </p:nvSpPr>
        <p:spPr>
          <a:xfrm>
            <a:off x="6553080" y="6356520"/>
            <a:ext cx="2133360" cy="364680"/>
          </a:xfrm>
          <a:prstGeom prst="rect">
            <a:avLst/>
          </a:prstGeom>
        </p:spPr>
        <p:txBody>
          <a:bodyPr anchor="ctr"/>
          <a:p>
            <a:pPr algn="r">
              <a:lnSpc>
                <a:spcPct val="100000"/>
              </a:lnSpc>
            </a:pPr>
            <a:fld id="{32CD8297-5C9F-4C55-A13F-1B33633D59CB}" type="slidenum">
              <a:rPr b="0" lang="de-DE" sz="1200" spc="-1" strike="noStrike">
                <a:solidFill>
                  <a:srgbClr val="8b8b8b"/>
                </a:solidFill>
                <a:latin typeface="Calibri"/>
              </a:rPr>
              <a:t>&lt;Foliennummer&gt;</a:t>
            </a:fld>
            <a:endParaRPr b="0" lang="de-DE"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0.xml.rels><?xml version="1.0" encoding="UTF-8"?>
<Relationships xmlns="http://schemas.openxmlformats.org/package/2006/relationships"><Relationship Id="rId1" Type="http://schemas.openxmlformats.org/officeDocument/2006/relationships/chart" Target="../charts/chart9.xml"/><Relationship Id="rId2"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chart" Target="../charts/chart10.xml"/><Relationship Id="rId2"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chart" Target="../charts/chart11.xml"/><Relationship Id="rId2"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TextShape 1"/>
          <p:cNvSpPr txBox="1"/>
          <p:nvPr/>
        </p:nvSpPr>
        <p:spPr>
          <a:xfrm>
            <a:off x="457200" y="1628640"/>
            <a:ext cx="8229240" cy="4755600"/>
          </a:xfrm>
          <a:prstGeom prst="rect">
            <a:avLst/>
          </a:prstGeom>
          <a:noFill/>
          <a:ln>
            <a:noFill/>
          </a:ln>
        </p:spPr>
        <p:txBody>
          <a:bodyPr lIns="90000" rIns="90000" tIns="45000" bIns="45000">
            <a:normAutofit/>
          </a:bodyPr>
          <a:p>
            <a:pPr marL="109800">
              <a:lnSpc>
                <a:spcPct val="100000"/>
              </a:lnSpc>
              <a:spcBef>
                <a:spcPts val="400"/>
              </a:spcBef>
            </a:pPr>
            <a:r>
              <a:rPr b="1" lang="de-DE" sz="2800" spc="-1" strike="noStrike">
                <a:solidFill>
                  <a:srgbClr val="464646"/>
                </a:solidFill>
                <a:latin typeface="Lucida Sans Unicode"/>
              </a:rPr>
              <a:t>Die Reaktionszeit der Instandhaltung ist maßgeblich geprägt von der Verfügbarkeit der richtigen Ersatzteile zum richtigen Zeitpunkt.</a:t>
            </a:r>
            <a:br/>
            <a:r>
              <a:rPr b="1" lang="de-DE" sz="2800" spc="-1" strike="noStrike">
                <a:solidFill>
                  <a:srgbClr val="464646"/>
                </a:solidFill>
                <a:latin typeface="Lucida Sans Unicode"/>
              </a:rPr>
              <a:t>Wartezeiten durch langes suchen der passenden Ersatzteile, das Raussuchen der passenden Zeichnungen und bestellen wenn der Schaden schon aufgetreten ist führen zu einer negativen Entwicklung des Nutzungsgrad an Maschinen und Fertigungsanlagen.</a:t>
            </a:r>
            <a:endParaRPr b="0" lang="de-DE" sz="2800" spc="-1" strike="noStrike">
              <a:solidFill>
                <a:srgbClr val="000000"/>
              </a:solidFill>
              <a:latin typeface="Lucida Sans Unicode"/>
            </a:endParaRPr>
          </a:p>
        </p:txBody>
      </p:sp>
      <p:sp>
        <p:nvSpPr>
          <p:cNvPr id="128" name="TextShape 2"/>
          <p:cNvSpPr txBox="1"/>
          <p:nvPr/>
        </p:nvSpPr>
        <p:spPr>
          <a:xfrm>
            <a:off x="611640" y="49320"/>
            <a:ext cx="8229240" cy="1142640"/>
          </a:xfrm>
          <a:prstGeom prst="rect">
            <a:avLst/>
          </a:prstGeom>
          <a:noFill/>
          <a:ln>
            <a:noFill/>
          </a:ln>
        </p:spPr>
        <p:txBody>
          <a:bodyPr lIns="90000" rIns="90000" tIns="45000" bIns="45000" anchor="ctr">
            <a:normAutofit/>
          </a:bodyPr>
          <a:p>
            <a:pPr>
              <a:lnSpc>
                <a:spcPct val="100000"/>
              </a:lnSpc>
            </a:pPr>
            <a:br/>
            <a:br/>
            <a:br/>
            <a:br/>
            <a:br/>
            <a:r>
              <a:rPr b="1" lang="de-DE" sz="3800" spc="-1" strike="noStrike">
                <a:solidFill>
                  <a:srgbClr val="464646"/>
                </a:solidFill>
                <a:latin typeface="Lucida Sans Unicode"/>
              </a:rPr>
              <a:t>Ziel der Instandhaltung ist ein effizientes Ersatzteilmanagement</a:t>
            </a:r>
            <a:br/>
            <a:br/>
            <a:br/>
            <a:br/>
            <a:endParaRPr b="0" lang="de-DE" sz="3800" spc="-1" strike="noStrike">
              <a:solidFill>
                <a:srgbClr val="000000"/>
              </a:solidFill>
              <a:latin typeface="Lucida Sans Unicode"/>
            </a:endParaRPr>
          </a:p>
        </p:txBody>
      </p:sp>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TextShape 1"/>
          <p:cNvSpPr txBox="1"/>
          <p:nvPr/>
        </p:nvSpPr>
        <p:spPr>
          <a:xfrm>
            <a:off x="457200" y="1481400"/>
            <a:ext cx="8229240" cy="4525560"/>
          </a:xfrm>
          <a:prstGeom prst="rect">
            <a:avLst/>
          </a:prstGeom>
          <a:noFill/>
          <a:ln>
            <a:noFill/>
          </a:ln>
        </p:spPr>
        <p:txBody>
          <a:bodyPr lIns="90000" rIns="90000" tIns="45000" bIns="45000">
            <a:normAutofit/>
          </a:bodyPr>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Instandhaltung und technischer Einkauf schaffen Standards </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 </a:t>
            </a:r>
            <a:r>
              <a:rPr b="0" lang="de-DE" sz="2700" spc="-1" strike="noStrike">
                <a:solidFill>
                  <a:srgbClr val="000000"/>
                </a:solidFill>
                <a:latin typeface="Lucida Sans Unicode"/>
              </a:rPr>
              <a:t>Die Standardisierung von Ersatzteilen bildet einen Schwerpunkt der betrieblichen Instandhaltung. </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 </a:t>
            </a:r>
            <a:r>
              <a:rPr b="0" lang="de-DE" sz="2700" spc="-1" strike="noStrike">
                <a:solidFill>
                  <a:srgbClr val="000000"/>
                </a:solidFill>
                <a:latin typeface="Lucida Sans Unicode"/>
              </a:rPr>
              <a:t>Mittels Lasten und Pflichtenheft wird schon bei der Bestellung von Maschinen und Baugruppen auf die Standards hingewiesen. </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 </a:t>
            </a:r>
            <a:r>
              <a:rPr b="0" lang="de-DE" sz="2700" spc="-1" strike="noStrike">
                <a:solidFill>
                  <a:srgbClr val="000000"/>
                </a:solidFill>
                <a:latin typeface="Lucida Sans Unicode"/>
              </a:rPr>
              <a:t>Baugruppen und Ersatzteile müssen katalogisiert und standardisiert werden. </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 </a:t>
            </a:r>
            <a:r>
              <a:rPr b="0" lang="de-DE" sz="2700" spc="-1" strike="noStrike">
                <a:solidFill>
                  <a:srgbClr val="000000"/>
                </a:solidFill>
                <a:latin typeface="Lucida Sans Unicode"/>
              </a:rPr>
              <a:t>Maschinenübergreifend können Bauteile eingesetzt werden. </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 </a:t>
            </a:r>
            <a:r>
              <a:rPr b="0" lang="de-DE" sz="2700" spc="-1" strike="noStrike">
                <a:solidFill>
                  <a:srgbClr val="000000"/>
                </a:solidFill>
                <a:latin typeface="Lucida Sans Unicode"/>
              </a:rPr>
              <a:t>Fehlersuche durch Bauteiltausch an 2 unabhängigen Maschinen Systemen möglich. </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 </a:t>
            </a:r>
            <a:r>
              <a:rPr b="0" lang="de-DE" sz="2700" spc="-1" strike="noStrike">
                <a:solidFill>
                  <a:srgbClr val="000000"/>
                </a:solidFill>
                <a:latin typeface="Lucida Sans Unicode"/>
              </a:rPr>
              <a:t>Lagerorte werden entlastet und das Lieferantenmanagement einfacher für alle Beteiligten.</a:t>
            </a:r>
            <a:endParaRPr b="0" lang="de-DE" sz="2700" spc="-1" strike="noStrike">
              <a:solidFill>
                <a:srgbClr val="000000"/>
              </a:solidFill>
              <a:latin typeface="Lucida Sans Unicode"/>
            </a:endParaRPr>
          </a:p>
        </p:txBody>
      </p:sp>
      <p:sp>
        <p:nvSpPr>
          <p:cNvPr id="130" name="TextShape 2"/>
          <p:cNvSpPr txBox="1"/>
          <p:nvPr/>
        </p:nvSpPr>
        <p:spPr>
          <a:xfrm>
            <a:off x="457200" y="274680"/>
            <a:ext cx="8229240" cy="1142640"/>
          </a:xfrm>
          <a:prstGeom prst="rect">
            <a:avLst/>
          </a:prstGeom>
          <a:noFill/>
          <a:ln>
            <a:noFill/>
          </a:ln>
        </p:spPr>
        <p:txBody>
          <a:bodyPr lIns="90000" rIns="90000" tIns="45000" bIns="45000" anchor="ctr">
            <a:normAutofit/>
          </a:bodyPr>
          <a:p>
            <a:pPr>
              <a:lnSpc>
                <a:spcPct val="100000"/>
              </a:lnSpc>
            </a:pPr>
            <a:r>
              <a:rPr b="1" lang="de-DE" sz="4100" spc="-1" strike="noStrike">
                <a:solidFill>
                  <a:srgbClr val="464646"/>
                </a:solidFill>
                <a:latin typeface="Lucida Sans Unicode"/>
              </a:rPr>
              <a:t>Standard durch Einkauf und I&amp;R</a:t>
            </a:r>
            <a:endParaRPr b="0" lang="de-DE" sz="4100" spc="-1" strike="noStrike">
              <a:solidFill>
                <a:srgbClr val="000000"/>
              </a:solidFill>
              <a:latin typeface="Lucida Sans Unicode"/>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TextShape 1"/>
          <p:cNvSpPr txBox="1"/>
          <p:nvPr/>
        </p:nvSpPr>
        <p:spPr>
          <a:xfrm>
            <a:off x="457200" y="274680"/>
            <a:ext cx="8229240" cy="921600"/>
          </a:xfrm>
          <a:prstGeom prst="rect">
            <a:avLst/>
          </a:prstGeom>
          <a:noFill/>
          <a:ln>
            <a:noFill/>
          </a:ln>
        </p:spPr>
        <p:txBody>
          <a:bodyPr anchor="ctr"/>
          <a:p>
            <a:pPr algn="ctr">
              <a:lnSpc>
                <a:spcPct val="100000"/>
              </a:lnSpc>
            </a:pPr>
            <a:r>
              <a:rPr b="1" lang="de-DE" sz="3200" spc="-1" strike="noStrike">
                <a:solidFill>
                  <a:srgbClr val="000000"/>
                </a:solidFill>
                <a:latin typeface="Calibri"/>
              </a:rPr>
              <a:t>Ziel eines Ersatzteilmanagement in der Instandhaltung ist es</a:t>
            </a:r>
            <a:endParaRPr b="0" lang="de-DE" sz="3200" spc="-1" strike="noStrike">
              <a:solidFill>
                <a:srgbClr val="000000"/>
              </a:solidFill>
              <a:latin typeface="Calibri"/>
            </a:endParaRPr>
          </a:p>
        </p:txBody>
      </p:sp>
      <p:sp>
        <p:nvSpPr>
          <p:cNvPr id="132" name="TextShape 2"/>
          <p:cNvSpPr txBox="1"/>
          <p:nvPr/>
        </p:nvSpPr>
        <p:spPr>
          <a:xfrm>
            <a:off x="467640" y="1196640"/>
            <a:ext cx="8229240" cy="4525560"/>
          </a:xfrm>
          <a:prstGeom prst="rect">
            <a:avLst/>
          </a:prstGeom>
          <a:noFill/>
          <a:ln>
            <a:noFill/>
          </a:ln>
        </p:spPr>
        <p:txBody>
          <a:bodyPr/>
          <a:p>
            <a:pPr marL="343080" indent="-342720">
              <a:lnSpc>
                <a:spcPct val="100000"/>
              </a:lnSpc>
              <a:spcBef>
                <a:spcPts val="561"/>
              </a:spcBef>
              <a:buClr>
                <a:srgbClr val="000000"/>
              </a:buClr>
              <a:buFont typeface="Arial"/>
              <a:buChar char="•"/>
            </a:pPr>
            <a:r>
              <a:rPr b="0" lang="de-DE" sz="2800" spc="-1" strike="noStrike">
                <a:solidFill>
                  <a:srgbClr val="000000"/>
                </a:solidFill>
                <a:latin typeface="Calibri"/>
              </a:rPr>
              <a:t>die richtigen Materialien (Austauschteile,  Ersatzteile)</a:t>
            </a:r>
            <a:endParaRPr b="0" lang="de-DE" sz="2800" spc="-1" strike="noStrike">
              <a:solidFill>
                <a:srgbClr val="000000"/>
              </a:solidFill>
              <a:latin typeface="Calibri"/>
            </a:endParaRPr>
          </a:p>
          <a:p>
            <a:pPr marL="343080" indent="-342720">
              <a:lnSpc>
                <a:spcPct val="100000"/>
              </a:lnSpc>
              <a:spcBef>
                <a:spcPts val="561"/>
              </a:spcBef>
              <a:buClr>
                <a:srgbClr val="000000"/>
              </a:buClr>
              <a:buFont typeface="Arial"/>
              <a:buChar char="•"/>
            </a:pPr>
            <a:r>
              <a:rPr b="0" lang="de-DE" sz="2800" spc="-1" strike="noStrike">
                <a:solidFill>
                  <a:srgbClr val="000000"/>
                </a:solidFill>
                <a:latin typeface="Calibri"/>
              </a:rPr>
              <a:t>zum richtigen Zeitpunkt</a:t>
            </a:r>
            <a:endParaRPr b="0" lang="de-DE" sz="2800" spc="-1" strike="noStrike">
              <a:solidFill>
                <a:srgbClr val="000000"/>
              </a:solidFill>
              <a:latin typeface="Calibri"/>
            </a:endParaRPr>
          </a:p>
          <a:p>
            <a:pPr marL="343080" indent="-342720">
              <a:lnSpc>
                <a:spcPct val="100000"/>
              </a:lnSpc>
              <a:spcBef>
                <a:spcPts val="561"/>
              </a:spcBef>
              <a:buClr>
                <a:srgbClr val="000000"/>
              </a:buClr>
              <a:buFont typeface="Arial"/>
              <a:buChar char="•"/>
            </a:pPr>
            <a:r>
              <a:rPr b="0" lang="de-DE" sz="2800" spc="-1" strike="noStrike">
                <a:solidFill>
                  <a:srgbClr val="000000"/>
                </a:solidFill>
                <a:latin typeface="Calibri"/>
              </a:rPr>
              <a:t>am richtigen Ort</a:t>
            </a:r>
            <a:endParaRPr b="0" lang="de-DE" sz="2800" spc="-1" strike="noStrike">
              <a:solidFill>
                <a:srgbClr val="000000"/>
              </a:solidFill>
              <a:latin typeface="Calibri"/>
            </a:endParaRPr>
          </a:p>
          <a:p>
            <a:pPr marL="343080" indent="-342720">
              <a:lnSpc>
                <a:spcPct val="100000"/>
              </a:lnSpc>
              <a:spcBef>
                <a:spcPts val="561"/>
              </a:spcBef>
              <a:buClr>
                <a:srgbClr val="000000"/>
              </a:buClr>
              <a:buFont typeface="Arial"/>
              <a:buChar char="•"/>
            </a:pPr>
            <a:r>
              <a:rPr b="0" lang="de-DE" sz="2800" spc="-1" strike="noStrike">
                <a:solidFill>
                  <a:srgbClr val="000000"/>
                </a:solidFill>
                <a:latin typeface="Calibri"/>
              </a:rPr>
              <a:t>in der richtigen Menge</a:t>
            </a:r>
            <a:endParaRPr b="0" lang="de-DE" sz="2800" spc="-1" strike="noStrike">
              <a:solidFill>
                <a:srgbClr val="000000"/>
              </a:solidFill>
              <a:latin typeface="Calibri"/>
            </a:endParaRPr>
          </a:p>
          <a:p>
            <a:pPr marL="343080" indent="-342720">
              <a:lnSpc>
                <a:spcPct val="100000"/>
              </a:lnSpc>
              <a:spcBef>
                <a:spcPts val="561"/>
              </a:spcBef>
              <a:buClr>
                <a:srgbClr val="000000"/>
              </a:buClr>
              <a:buFont typeface="Arial"/>
              <a:buChar char="•"/>
            </a:pPr>
            <a:r>
              <a:rPr b="0" lang="de-DE" sz="2800" spc="-1" strike="noStrike">
                <a:solidFill>
                  <a:srgbClr val="000000"/>
                </a:solidFill>
                <a:latin typeface="Calibri"/>
              </a:rPr>
              <a:t>und der richtigen Qualität bereit zu stellen.</a:t>
            </a:r>
            <a:endParaRPr b="0" lang="de-DE" sz="2800" spc="-1" strike="noStrike">
              <a:solidFill>
                <a:srgbClr val="000000"/>
              </a:solidFill>
              <a:latin typeface="Calibri"/>
            </a:endParaRPr>
          </a:p>
          <a:p>
            <a:pPr marL="343080" indent="-342720">
              <a:lnSpc>
                <a:spcPct val="100000"/>
              </a:lnSpc>
              <a:spcBef>
                <a:spcPts val="641"/>
              </a:spcBef>
            </a:pPr>
            <a:endParaRPr b="0" lang="de-DE" sz="2800" spc="-1" strike="noStrike">
              <a:solidFill>
                <a:srgbClr val="000000"/>
              </a:solidFill>
              <a:latin typeface="Calibri"/>
            </a:endParaRPr>
          </a:p>
        </p:txBody>
      </p:sp>
      <p:sp>
        <p:nvSpPr>
          <p:cNvPr id="133" name="CustomShape 3"/>
          <p:cNvSpPr/>
          <p:nvPr/>
        </p:nvSpPr>
        <p:spPr>
          <a:xfrm>
            <a:off x="683640" y="4293000"/>
            <a:ext cx="978120" cy="48420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34" name="CustomShape 4"/>
          <p:cNvSpPr/>
          <p:nvPr/>
        </p:nvSpPr>
        <p:spPr>
          <a:xfrm>
            <a:off x="1791000" y="4293000"/>
            <a:ext cx="4087080" cy="51696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800" spc="-1" strike="noStrike">
                <a:solidFill>
                  <a:srgbClr val="000000"/>
                </a:solidFill>
                <a:latin typeface="Calibri"/>
              </a:rPr>
              <a:t>Maßstab für die Effektivität</a:t>
            </a:r>
            <a:endParaRPr b="0" lang="de-DE" sz="2800" spc="-1" strike="noStrike">
              <a:latin typeface="Arial"/>
            </a:endParaRPr>
          </a:p>
        </p:txBody>
      </p:sp>
      <p:sp>
        <p:nvSpPr>
          <p:cNvPr id="135" name="CustomShape 5"/>
          <p:cNvSpPr/>
          <p:nvPr/>
        </p:nvSpPr>
        <p:spPr>
          <a:xfrm>
            <a:off x="683640" y="5115600"/>
            <a:ext cx="978120" cy="48420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36" name="CustomShape 6"/>
          <p:cNvSpPr/>
          <p:nvPr/>
        </p:nvSpPr>
        <p:spPr>
          <a:xfrm>
            <a:off x="1788480" y="5064480"/>
            <a:ext cx="3724560" cy="51696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800" spc="-1" strike="noStrike">
                <a:solidFill>
                  <a:srgbClr val="000000"/>
                </a:solidFill>
                <a:latin typeface="Calibri"/>
              </a:rPr>
              <a:t>Maßstab für die Effizienz</a:t>
            </a:r>
            <a:endParaRPr b="0" lang="de-DE" sz="2800" spc="-1" strike="noStrike">
              <a:latin typeface="Arial"/>
            </a:endParaRPr>
          </a:p>
        </p:txBody>
      </p:sp>
      <p:sp>
        <p:nvSpPr>
          <p:cNvPr id="137" name="CustomShape 7"/>
          <p:cNvSpPr/>
          <p:nvPr/>
        </p:nvSpPr>
        <p:spPr>
          <a:xfrm>
            <a:off x="683640" y="5820840"/>
            <a:ext cx="6408360" cy="484200"/>
          </a:xfrm>
          <a:prstGeom prst="homePlate">
            <a:avLst>
              <a:gd name="adj" fmla="val 50000"/>
            </a:avLst>
          </a:prstGeom>
          <a:ln>
            <a:round/>
          </a:ln>
        </p:spPr>
        <p:style>
          <a:lnRef idx="2">
            <a:schemeClr val="accent1">
              <a:shade val="50000"/>
            </a:schemeClr>
          </a:lnRef>
          <a:fillRef idx="1">
            <a:schemeClr val="accent1"/>
          </a:fillRef>
          <a:effectRef idx="0">
            <a:schemeClr val="accent1"/>
          </a:effectRef>
          <a:fontRef idx="minor"/>
        </p:style>
        <p:txBody>
          <a:bodyPr anchor="ctr"/>
          <a:p>
            <a:pPr algn="ctr">
              <a:lnSpc>
                <a:spcPct val="100000"/>
              </a:lnSpc>
            </a:pPr>
            <a:r>
              <a:rPr b="0" lang="de-DE" sz="1800" spc="-1" strike="noStrike">
                <a:solidFill>
                  <a:srgbClr val="000000"/>
                </a:solidFill>
                <a:latin typeface="Calibri"/>
              </a:rPr>
              <a:t>Was ist nötig für ein effektives Ersatzteilmanagement?</a:t>
            </a:r>
            <a:endParaRPr b="0" lang="de-DE" sz="1800" spc="-1" strike="noStrike">
              <a:latin typeface="Arial"/>
            </a:endParaRPr>
          </a:p>
        </p:txBody>
      </p:sp>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TextShape 1"/>
          <p:cNvSpPr txBox="1"/>
          <p:nvPr/>
        </p:nvSpPr>
        <p:spPr>
          <a:xfrm>
            <a:off x="457200" y="1481400"/>
            <a:ext cx="8229240" cy="4525560"/>
          </a:xfrm>
          <a:prstGeom prst="rect">
            <a:avLst/>
          </a:prstGeom>
          <a:noFill/>
          <a:ln>
            <a:noFill/>
          </a:ln>
        </p:spPr>
        <p:txBody>
          <a:bodyPr lIns="90000" rIns="90000" tIns="45000" bIns="45000">
            <a:normAutofit/>
          </a:bodyPr>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Vorgaben des Managements zur Instandhaltungsstrategie und Budget</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Anlagenverfügbarkeit und Maschinenbelegung</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Reaktionszeiten bei Maschinenstillstand </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Eskalationsvorgaben der Produktion</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Datenverarbeitung, Hard und Software Infrastrukturen im Betrieb</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Netzwerke und gemeinsame Plattform von Hersteller, Lieferanten, Servicedienstleister, der betrieblichen Instandhaltung und den Betreibern der Maschinen und Anlagen.</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Interdisziplinäre Zusammenarbeit aller angeschlossen und beteiligten Abteilungen.</a:t>
            </a:r>
            <a:endParaRPr b="0" lang="de-DE" sz="2700" spc="-1" strike="noStrike">
              <a:solidFill>
                <a:srgbClr val="000000"/>
              </a:solidFill>
              <a:latin typeface="Lucida Sans Unicode"/>
            </a:endParaRPr>
          </a:p>
        </p:txBody>
      </p:sp>
      <p:sp>
        <p:nvSpPr>
          <p:cNvPr id="139" name="TextShape 2"/>
          <p:cNvSpPr txBox="1"/>
          <p:nvPr/>
        </p:nvSpPr>
        <p:spPr>
          <a:xfrm>
            <a:off x="457200" y="274680"/>
            <a:ext cx="8229240" cy="1142640"/>
          </a:xfrm>
          <a:prstGeom prst="rect">
            <a:avLst/>
          </a:prstGeom>
          <a:noFill/>
          <a:ln>
            <a:noFill/>
          </a:ln>
        </p:spPr>
        <p:txBody>
          <a:bodyPr lIns="90000" rIns="90000" tIns="45000" bIns="45000" anchor="ctr"/>
          <a:p>
            <a:pPr>
              <a:lnSpc>
                <a:spcPct val="100000"/>
              </a:lnSpc>
            </a:pPr>
            <a:r>
              <a:rPr b="1" lang="de-DE" sz="3200" spc="-1" strike="noStrike">
                <a:solidFill>
                  <a:srgbClr val="464646"/>
                </a:solidFill>
                <a:latin typeface="Lucida Sans Unicode"/>
              </a:rPr>
              <a:t>Anforderungen an die Instandhaltung werden durch die Produktion und das Management bestimmt.</a:t>
            </a:r>
            <a:endParaRPr b="0" lang="de-DE" sz="3200" spc="-1" strike="noStrike">
              <a:solidFill>
                <a:srgbClr val="000000"/>
              </a:solidFill>
              <a:latin typeface="Lucida Sans Unicode"/>
            </a:endParaRPr>
          </a:p>
        </p:txBody>
      </p:sp>
    </p:spTree>
  </p:cSld>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CustomShape 1"/>
          <p:cNvSpPr/>
          <p:nvPr/>
        </p:nvSpPr>
        <p:spPr>
          <a:xfrm>
            <a:off x="1115640" y="1052640"/>
            <a:ext cx="6984360" cy="5040360"/>
          </a:xfrm>
          <a:prstGeom prst="rect">
            <a:avLst/>
          </a:prstGeom>
          <a:solidFill>
            <a:schemeClr val="bg1"/>
          </a:solidFill>
          <a:ln>
            <a:round/>
          </a:ln>
        </p:spPr>
        <p:style>
          <a:lnRef idx="2">
            <a:schemeClr val="accent1">
              <a:shade val="50000"/>
            </a:schemeClr>
          </a:lnRef>
          <a:fillRef idx="1">
            <a:schemeClr val="accent1"/>
          </a:fillRef>
          <a:effectRef idx="0">
            <a:schemeClr val="accent1"/>
          </a:effectRef>
          <a:fontRef idx="minor"/>
        </p:style>
      </p:sp>
      <p:sp>
        <p:nvSpPr>
          <p:cNvPr id="141" name="Line 2"/>
          <p:cNvSpPr/>
          <p:nvPr/>
        </p:nvSpPr>
        <p:spPr>
          <a:xfrm flipV="1">
            <a:off x="1115280" y="1052640"/>
            <a:ext cx="6985080" cy="5040360"/>
          </a:xfrm>
          <a:prstGeom prst="line">
            <a:avLst/>
          </a:prstGeom>
          <a:ln w="38160">
            <a:solidFill>
              <a:schemeClr val="tx1"/>
            </a:solidFill>
            <a:round/>
          </a:ln>
        </p:spPr>
        <p:style>
          <a:lnRef idx="1">
            <a:schemeClr val="accent1"/>
          </a:lnRef>
          <a:fillRef idx="0">
            <a:schemeClr val="accent1"/>
          </a:fillRef>
          <a:effectRef idx="0">
            <a:schemeClr val="accent1"/>
          </a:effectRef>
          <a:fontRef idx="minor"/>
        </p:style>
      </p:sp>
      <p:sp>
        <p:nvSpPr>
          <p:cNvPr id="142" name="TextShape 3"/>
          <p:cNvSpPr txBox="1"/>
          <p:nvPr/>
        </p:nvSpPr>
        <p:spPr>
          <a:xfrm>
            <a:off x="457200" y="274680"/>
            <a:ext cx="8229240" cy="921600"/>
          </a:xfrm>
          <a:prstGeom prst="rect">
            <a:avLst/>
          </a:prstGeom>
          <a:noFill/>
          <a:ln>
            <a:noFill/>
          </a:ln>
        </p:spPr>
        <p:txBody>
          <a:bodyPr lIns="90000" rIns="90000" tIns="45000" bIns="45000" anchor="ctr"/>
          <a:p>
            <a:pPr>
              <a:lnSpc>
                <a:spcPct val="100000"/>
              </a:lnSpc>
            </a:pPr>
            <a:r>
              <a:rPr b="1" lang="de-DE" sz="4100" spc="-1" strike="noStrike">
                <a:solidFill>
                  <a:srgbClr val="464646"/>
                </a:solidFill>
                <a:latin typeface="Lucida Sans Unicode"/>
              </a:rPr>
              <a:t>Instandhaltungsstrategien</a:t>
            </a:r>
            <a:endParaRPr b="0" lang="de-DE" sz="4100" spc="-1" strike="noStrike">
              <a:solidFill>
                <a:srgbClr val="000000"/>
              </a:solidFill>
              <a:latin typeface="Lucida Sans Unicode"/>
            </a:endParaRPr>
          </a:p>
        </p:txBody>
      </p:sp>
      <p:grpSp>
        <p:nvGrpSpPr>
          <p:cNvPr id="143" name="Group 4"/>
          <p:cNvGrpSpPr/>
          <p:nvPr/>
        </p:nvGrpSpPr>
        <p:grpSpPr>
          <a:xfrm>
            <a:off x="2123640" y="1268640"/>
            <a:ext cx="4670640" cy="4738320"/>
            <a:chOff x="2123640" y="1268640"/>
            <a:chExt cx="4670640" cy="4738320"/>
          </a:xfrm>
        </p:grpSpPr>
        <p:sp>
          <p:nvSpPr>
            <p:cNvPr id="144" name="CustomShape 5"/>
            <p:cNvSpPr/>
            <p:nvPr/>
          </p:nvSpPr>
          <p:spPr>
            <a:xfrm>
              <a:off x="2123640" y="1268640"/>
              <a:ext cx="1430280" cy="1430280"/>
            </a:xfrm>
            <a:prstGeom prst="ellipse">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txBody>
            <a:bodyPr lIns="15120" rIns="15120" tIns="15120" bIns="15120" anchor="ctr"/>
            <a:p>
              <a:pPr algn="ctr">
                <a:lnSpc>
                  <a:spcPct val="90000"/>
                </a:lnSpc>
                <a:spcAft>
                  <a:spcPts val="420"/>
                </a:spcAft>
              </a:pPr>
              <a:r>
                <a:rPr b="0" lang="de-DE" sz="1200" spc="-1" strike="noStrike">
                  <a:solidFill>
                    <a:srgbClr val="ffffff"/>
                  </a:solidFill>
                  <a:latin typeface="Lucida Sans Unicode"/>
                </a:rPr>
                <a:t>Risiko orientiert</a:t>
              </a:r>
              <a:endParaRPr b="0" lang="de-DE" sz="1200" spc="-1" strike="noStrike">
                <a:latin typeface="Arial"/>
              </a:endParaRPr>
            </a:p>
          </p:txBody>
        </p:sp>
        <p:sp>
          <p:nvSpPr>
            <p:cNvPr id="145" name="CustomShape 6"/>
            <p:cNvSpPr/>
            <p:nvPr/>
          </p:nvSpPr>
          <p:spPr>
            <a:xfrm flipV="1" rot="16275000">
              <a:off x="3646440" y="5077080"/>
              <a:ext cx="176040" cy="48600"/>
            </a:xfrm>
            <a:prstGeom prst="rightArrow">
              <a:avLst>
                <a:gd name="adj1" fmla="val 60000"/>
                <a:gd name="adj2" fmla="val 50000"/>
              </a:avLst>
            </a:prstGeom>
            <a:gradFill rotWithShape="0">
              <a:gsLst>
                <a:gs pos="0">
                  <a:schemeClr val="accent1">
                    <a:tint val="60000"/>
                    <a:hueOff val="0"/>
                    <a:satOff val="0"/>
                    <a:lumOff val="0"/>
                    <a:alphaOff val="0"/>
                    <a:shade val="15000"/>
                    <a:satMod val="180000"/>
                  </a:schemeClr>
                </a:gs>
                <a:gs pos="50000">
                  <a:schemeClr val="accent1">
                    <a:tint val="60000"/>
                    <a:hueOff val="0"/>
                    <a:satOff val="0"/>
                    <a:lumOff val="0"/>
                    <a:alphaOff val="0"/>
                    <a:shade val="45000"/>
                    <a:satMod val="170000"/>
                  </a:schemeClr>
                </a:gs>
                <a:gs pos="70000">
                  <a:schemeClr val="accent1">
                    <a:tint val="60000"/>
                    <a:hueOff val="0"/>
                    <a:satOff val="0"/>
                    <a:lumOff val="0"/>
                    <a:alphaOff val="0"/>
                    <a:tint val="99000"/>
                    <a:shade val="65000"/>
                    <a:satMod val="155000"/>
                  </a:schemeClr>
                </a:gs>
                <a:gs pos="100000">
                  <a:schemeClr val="accent1">
                    <a:tint val="60000"/>
                    <a:hueOff val="0"/>
                    <a:satOff val="0"/>
                    <a:lumOff val="0"/>
                    <a:alphaOff val="0"/>
                    <a:tint val="95500"/>
                    <a:shade val="100000"/>
                    <a:satMod val="155000"/>
                  </a:schemeClr>
                </a:gs>
              </a:gsLst>
              <a:lin ang="54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sp>
        <p:sp>
          <p:nvSpPr>
            <p:cNvPr id="146" name="CustomShape 7"/>
            <p:cNvSpPr/>
            <p:nvPr/>
          </p:nvSpPr>
          <p:spPr>
            <a:xfrm>
              <a:off x="2195640" y="4576680"/>
              <a:ext cx="1430280" cy="1430280"/>
            </a:xfrm>
            <a:prstGeom prst="ellipse">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txBody>
            <a:bodyPr lIns="15120" rIns="15120" tIns="15120" bIns="15120" anchor="ctr"/>
            <a:p>
              <a:pPr algn="ctr">
                <a:lnSpc>
                  <a:spcPct val="90000"/>
                </a:lnSpc>
                <a:spcAft>
                  <a:spcPts val="420"/>
                </a:spcAft>
              </a:pPr>
              <a:r>
                <a:rPr b="0" lang="de-DE" sz="1200" spc="-1" strike="noStrike">
                  <a:solidFill>
                    <a:srgbClr val="ffffff"/>
                  </a:solidFill>
                  <a:latin typeface="Lucida Sans Unicode"/>
                </a:rPr>
                <a:t>Ereignis-orientiert (breakdown)</a:t>
              </a:r>
              <a:endParaRPr b="0" lang="de-DE" sz="1200" spc="-1" strike="noStrike">
                <a:latin typeface="Arial"/>
              </a:endParaRPr>
            </a:p>
          </p:txBody>
        </p:sp>
        <p:sp>
          <p:nvSpPr>
            <p:cNvPr id="147" name="CustomShape 8"/>
            <p:cNvSpPr/>
            <p:nvPr/>
          </p:nvSpPr>
          <p:spPr>
            <a:xfrm rot="20798400">
              <a:off x="3693600" y="4838040"/>
              <a:ext cx="222120" cy="482400"/>
            </a:xfrm>
            <a:prstGeom prst="rightArrow">
              <a:avLst>
                <a:gd name="adj1" fmla="val 60000"/>
                <a:gd name="adj2" fmla="val 50000"/>
              </a:avLst>
            </a:prstGeom>
            <a:gradFill rotWithShape="0">
              <a:gsLst>
                <a:gs pos="0">
                  <a:schemeClr val="accent1">
                    <a:tint val="60000"/>
                    <a:hueOff val="0"/>
                    <a:satOff val="0"/>
                    <a:lumOff val="0"/>
                    <a:alphaOff val="0"/>
                    <a:shade val="15000"/>
                    <a:satMod val="180000"/>
                  </a:schemeClr>
                </a:gs>
                <a:gs pos="50000">
                  <a:schemeClr val="accent1">
                    <a:tint val="60000"/>
                    <a:hueOff val="0"/>
                    <a:satOff val="0"/>
                    <a:lumOff val="0"/>
                    <a:alphaOff val="0"/>
                    <a:shade val="45000"/>
                    <a:satMod val="170000"/>
                  </a:schemeClr>
                </a:gs>
                <a:gs pos="70000">
                  <a:schemeClr val="accent1">
                    <a:tint val="60000"/>
                    <a:hueOff val="0"/>
                    <a:satOff val="0"/>
                    <a:lumOff val="0"/>
                    <a:alphaOff val="0"/>
                    <a:tint val="99000"/>
                    <a:shade val="65000"/>
                    <a:satMod val="155000"/>
                  </a:schemeClr>
                </a:gs>
                <a:gs pos="100000">
                  <a:schemeClr val="accent1">
                    <a:tint val="60000"/>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sp>
        <p:sp>
          <p:nvSpPr>
            <p:cNvPr id="148" name="CustomShape 9"/>
            <p:cNvSpPr/>
            <p:nvPr/>
          </p:nvSpPr>
          <p:spPr>
            <a:xfrm>
              <a:off x="3996000" y="4149000"/>
              <a:ext cx="1430280" cy="1430280"/>
            </a:xfrm>
            <a:prstGeom prst="ellipse">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txBody>
            <a:bodyPr lIns="15120" rIns="15120" tIns="15120" bIns="15120" anchor="ctr"/>
            <a:p>
              <a:pPr algn="ctr">
                <a:lnSpc>
                  <a:spcPct val="90000"/>
                </a:lnSpc>
                <a:spcAft>
                  <a:spcPts val="420"/>
                </a:spcAft>
              </a:pPr>
              <a:r>
                <a:rPr b="0" lang="de-DE" sz="1200" spc="-1" strike="noStrike">
                  <a:solidFill>
                    <a:srgbClr val="ffffff"/>
                  </a:solidFill>
                  <a:latin typeface="Lucida Sans Unicode"/>
                </a:rPr>
                <a:t>Zeit-abhängig orientiert</a:t>
              </a:r>
              <a:endParaRPr b="0" lang="de-DE" sz="1200" spc="-1" strike="noStrike">
                <a:latin typeface="Arial"/>
              </a:endParaRPr>
            </a:p>
          </p:txBody>
        </p:sp>
        <p:sp>
          <p:nvSpPr>
            <p:cNvPr id="149" name="CustomShape 10"/>
            <p:cNvSpPr/>
            <p:nvPr/>
          </p:nvSpPr>
          <p:spPr>
            <a:xfrm rot="18993000">
              <a:off x="5269680" y="3979440"/>
              <a:ext cx="240480" cy="482400"/>
            </a:xfrm>
            <a:prstGeom prst="rightArrow">
              <a:avLst>
                <a:gd name="adj1" fmla="val 60000"/>
                <a:gd name="adj2" fmla="val 50000"/>
              </a:avLst>
            </a:prstGeom>
            <a:gradFill rotWithShape="0">
              <a:gsLst>
                <a:gs pos="0">
                  <a:schemeClr val="accent1">
                    <a:tint val="60000"/>
                    <a:hueOff val="0"/>
                    <a:satOff val="0"/>
                    <a:lumOff val="0"/>
                    <a:alphaOff val="0"/>
                    <a:shade val="15000"/>
                    <a:satMod val="180000"/>
                  </a:schemeClr>
                </a:gs>
                <a:gs pos="50000">
                  <a:schemeClr val="accent1">
                    <a:tint val="60000"/>
                    <a:hueOff val="0"/>
                    <a:satOff val="0"/>
                    <a:lumOff val="0"/>
                    <a:alphaOff val="0"/>
                    <a:shade val="45000"/>
                    <a:satMod val="170000"/>
                  </a:schemeClr>
                </a:gs>
                <a:gs pos="70000">
                  <a:schemeClr val="accent1">
                    <a:tint val="60000"/>
                    <a:hueOff val="0"/>
                    <a:satOff val="0"/>
                    <a:lumOff val="0"/>
                    <a:alphaOff val="0"/>
                    <a:tint val="99000"/>
                    <a:shade val="65000"/>
                    <a:satMod val="155000"/>
                  </a:schemeClr>
                </a:gs>
                <a:gs pos="100000">
                  <a:schemeClr val="accent1">
                    <a:tint val="60000"/>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sp>
        <p:sp>
          <p:nvSpPr>
            <p:cNvPr id="150" name="CustomShape 11"/>
            <p:cNvSpPr/>
            <p:nvPr/>
          </p:nvSpPr>
          <p:spPr>
            <a:xfrm>
              <a:off x="5364000" y="2853000"/>
              <a:ext cx="1430280" cy="1430280"/>
            </a:xfrm>
            <a:prstGeom prst="ellipse">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txBody>
            <a:bodyPr lIns="15120" rIns="15120" tIns="15120" bIns="15120" anchor="ctr"/>
            <a:p>
              <a:pPr algn="ctr">
                <a:lnSpc>
                  <a:spcPct val="90000"/>
                </a:lnSpc>
                <a:spcAft>
                  <a:spcPts val="420"/>
                </a:spcAft>
              </a:pPr>
              <a:r>
                <a:rPr b="0" lang="de-DE" sz="1200" spc="-1" strike="noStrike">
                  <a:solidFill>
                    <a:srgbClr val="da1f28"/>
                  </a:solidFill>
                  <a:latin typeface="Lucida Sans Unicode"/>
                </a:rPr>
                <a:t>Zustands-abhängig orientiert</a:t>
              </a:r>
              <a:endParaRPr b="0" lang="de-DE" sz="1200" spc="-1" strike="noStrike">
                <a:latin typeface="Arial"/>
              </a:endParaRPr>
            </a:p>
          </p:txBody>
        </p:sp>
        <p:sp>
          <p:nvSpPr>
            <p:cNvPr id="151" name="CustomShape 12"/>
            <p:cNvSpPr/>
            <p:nvPr/>
          </p:nvSpPr>
          <p:spPr>
            <a:xfrm rot="13119600">
              <a:off x="5254560" y="2754720"/>
              <a:ext cx="218880" cy="482400"/>
            </a:xfrm>
            <a:prstGeom prst="rightArrow">
              <a:avLst>
                <a:gd name="adj1" fmla="val 60000"/>
                <a:gd name="adj2" fmla="val 50000"/>
              </a:avLst>
            </a:prstGeom>
            <a:gradFill rotWithShape="0">
              <a:gsLst>
                <a:gs pos="0">
                  <a:schemeClr val="accent1">
                    <a:tint val="60000"/>
                    <a:hueOff val="0"/>
                    <a:satOff val="0"/>
                    <a:lumOff val="0"/>
                    <a:alphaOff val="0"/>
                    <a:shade val="15000"/>
                    <a:satMod val="180000"/>
                  </a:schemeClr>
                </a:gs>
                <a:gs pos="50000">
                  <a:schemeClr val="accent1">
                    <a:tint val="60000"/>
                    <a:hueOff val="0"/>
                    <a:satOff val="0"/>
                    <a:lumOff val="0"/>
                    <a:alphaOff val="0"/>
                    <a:shade val="45000"/>
                    <a:satMod val="170000"/>
                  </a:schemeClr>
                </a:gs>
                <a:gs pos="70000">
                  <a:schemeClr val="accent1">
                    <a:tint val="60000"/>
                    <a:hueOff val="0"/>
                    <a:satOff val="0"/>
                    <a:lumOff val="0"/>
                    <a:alphaOff val="0"/>
                    <a:tint val="99000"/>
                    <a:shade val="65000"/>
                    <a:satMod val="155000"/>
                  </a:schemeClr>
                </a:gs>
                <a:gs pos="100000">
                  <a:schemeClr val="accent1">
                    <a:tint val="60000"/>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sp>
        <p:sp>
          <p:nvSpPr>
            <p:cNvPr id="152" name="CustomShape 13"/>
            <p:cNvSpPr/>
            <p:nvPr/>
          </p:nvSpPr>
          <p:spPr>
            <a:xfrm>
              <a:off x="3924000" y="1700640"/>
              <a:ext cx="1430280" cy="1430280"/>
            </a:xfrm>
            <a:prstGeom prst="ellipse">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txBody>
            <a:bodyPr lIns="15120" rIns="15120" tIns="15120" bIns="15120" anchor="ctr"/>
            <a:p>
              <a:pPr algn="ctr">
                <a:lnSpc>
                  <a:spcPct val="90000"/>
                </a:lnSpc>
                <a:spcAft>
                  <a:spcPts val="420"/>
                </a:spcAft>
              </a:pPr>
              <a:r>
                <a:rPr b="0" lang="de-DE" sz="1200" spc="-1" strike="noStrike">
                  <a:solidFill>
                    <a:srgbClr val="ffffff"/>
                  </a:solidFill>
                  <a:latin typeface="Lucida Sans Unicode"/>
                </a:rPr>
                <a:t>Zuverlässig-keits-orientiert</a:t>
              </a:r>
              <a:endParaRPr b="0" lang="de-DE" sz="1200" spc="-1" strike="noStrike">
                <a:latin typeface="Arial"/>
              </a:endParaRPr>
            </a:p>
          </p:txBody>
        </p:sp>
        <p:sp>
          <p:nvSpPr>
            <p:cNvPr id="153" name="CustomShape 14"/>
            <p:cNvSpPr/>
            <p:nvPr/>
          </p:nvSpPr>
          <p:spPr>
            <a:xfrm rot="11610000">
              <a:off x="3633840" y="1960560"/>
              <a:ext cx="222480" cy="482400"/>
            </a:xfrm>
            <a:prstGeom prst="rightArrow">
              <a:avLst>
                <a:gd name="adj1" fmla="val 60000"/>
                <a:gd name="adj2" fmla="val 50000"/>
              </a:avLst>
            </a:prstGeom>
            <a:gradFill rotWithShape="0">
              <a:gsLst>
                <a:gs pos="0">
                  <a:schemeClr val="accent1">
                    <a:tint val="60000"/>
                    <a:hueOff val="0"/>
                    <a:satOff val="0"/>
                    <a:lumOff val="0"/>
                    <a:alphaOff val="0"/>
                    <a:shade val="15000"/>
                    <a:satMod val="180000"/>
                  </a:schemeClr>
                </a:gs>
                <a:gs pos="50000">
                  <a:schemeClr val="accent1">
                    <a:tint val="60000"/>
                    <a:hueOff val="0"/>
                    <a:satOff val="0"/>
                    <a:lumOff val="0"/>
                    <a:alphaOff val="0"/>
                    <a:shade val="45000"/>
                    <a:satMod val="170000"/>
                  </a:schemeClr>
                </a:gs>
                <a:gs pos="70000">
                  <a:schemeClr val="accent1">
                    <a:tint val="60000"/>
                    <a:hueOff val="0"/>
                    <a:satOff val="0"/>
                    <a:lumOff val="0"/>
                    <a:alphaOff val="0"/>
                    <a:tint val="99000"/>
                    <a:shade val="65000"/>
                    <a:satMod val="155000"/>
                  </a:schemeClr>
                </a:gs>
                <a:gs pos="100000">
                  <a:schemeClr val="accent1">
                    <a:tint val="60000"/>
                    <a:hueOff val="0"/>
                    <a:satOff val="0"/>
                    <a:lumOff val="0"/>
                    <a:alphaOff val="0"/>
                    <a:tint val="95500"/>
                    <a:shade val="100000"/>
                    <a:satMod val="155000"/>
                  </a:schemeClr>
                </a:gs>
              </a:gsLst>
              <a:lin ang="16200000"/>
            </a:gradFill>
            <a:ln>
              <a:noFill/>
            </a:ln>
            <a:effectLst>
              <a:outerShdw blurRad="63500" dir="5400000" dist="38100" rotWithShape="0">
                <a:srgbClr val="000000">
                  <a:alpha val="45000"/>
                </a:srgbClr>
              </a:outerShdw>
            </a:effectLst>
            <a:scene3d>
              <a:camera fov="0" prst="orthographicFront">
                <a:rot lat="0" lon="0" rev="0"/>
              </a:camera>
              <a:lightRig dir="t" rig="glow">
                <a:rot lat="0" lon="0" rev="6360000"/>
              </a:lightRig>
            </a:scene3d>
            <a:sp3d contourW="1000" prstMaterial="flat">
              <a:bevelT w="95250" h="101600"/>
              <a:contourClr>
                <a:schemeClr val="accent1"/>
              </a:contourClr>
            </a:sp3d>
          </p:spPr>
          <p:style>
            <a:lnRef idx="0"/>
            <a:fillRef idx="0"/>
            <a:effectRef idx="3"/>
            <a:fontRef idx="minor"/>
          </p:style>
        </p:sp>
      </p:grpSp>
      <p:grpSp>
        <p:nvGrpSpPr>
          <p:cNvPr id="154" name="Group 15"/>
          <p:cNvGrpSpPr/>
          <p:nvPr/>
        </p:nvGrpSpPr>
        <p:grpSpPr>
          <a:xfrm>
            <a:off x="0" y="0"/>
            <a:ext cx="36000" cy="36000"/>
            <a:chOff x="0" y="0"/>
            <a:chExt cx="36000" cy="36000"/>
          </a:xfrm>
        </p:grpSpPr>
      </p:grpSp>
      <p:sp>
        <p:nvSpPr>
          <p:cNvPr id="155" name="CustomShape 16"/>
          <p:cNvSpPr/>
          <p:nvPr/>
        </p:nvSpPr>
        <p:spPr>
          <a:xfrm>
            <a:off x="6598440" y="5661360"/>
            <a:ext cx="138672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Lucida Sans Unicode"/>
              </a:rPr>
              <a:t>traditionell</a:t>
            </a:r>
            <a:endParaRPr b="0" lang="de-DE" sz="1800" spc="-1" strike="noStrike">
              <a:latin typeface="Arial"/>
            </a:endParaRPr>
          </a:p>
        </p:txBody>
      </p:sp>
      <p:sp>
        <p:nvSpPr>
          <p:cNvPr id="156" name="CustomShape 17"/>
          <p:cNvSpPr/>
          <p:nvPr/>
        </p:nvSpPr>
        <p:spPr>
          <a:xfrm>
            <a:off x="1193040" y="1124640"/>
            <a:ext cx="104076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Lucida Sans Unicode"/>
              </a:rPr>
              <a:t>modern</a:t>
            </a:r>
            <a:endParaRPr b="0" lang="de-DE" sz="1800" spc="-1" strike="noStrike">
              <a:latin typeface="Arial"/>
            </a:endParaRPr>
          </a:p>
        </p:txBody>
      </p:sp>
      <p:sp>
        <p:nvSpPr>
          <p:cNvPr id="157" name="CustomShape 18"/>
          <p:cNvSpPr/>
          <p:nvPr/>
        </p:nvSpPr>
        <p:spPr>
          <a:xfrm>
            <a:off x="327240" y="1124640"/>
            <a:ext cx="72216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Lucida Sans Unicode"/>
              </a:rPr>
              <a:t>hoch</a:t>
            </a:r>
            <a:endParaRPr b="0" lang="de-DE" sz="1800" spc="-1" strike="noStrike">
              <a:latin typeface="Arial"/>
            </a:endParaRPr>
          </a:p>
        </p:txBody>
      </p:sp>
      <p:sp>
        <p:nvSpPr>
          <p:cNvPr id="158" name="CustomShape 19"/>
          <p:cNvSpPr/>
          <p:nvPr/>
        </p:nvSpPr>
        <p:spPr>
          <a:xfrm>
            <a:off x="7311960" y="6165360"/>
            <a:ext cx="72216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Lucida Sans Unicode"/>
              </a:rPr>
              <a:t>hoch</a:t>
            </a:r>
            <a:endParaRPr b="0" lang="de-DE" sz="1800" spc="-1" strike="noStrike">
              <a:latin typeface="Arial"/>
            </a:endParaRPr>
          </a:p>
        </p:txBody>
      </p:sp>
      <p:sp>
        <p:nvSpPr>
          <p:cNvPr id="159" name="CustomShape 20"/>
          <p:cNvSpPr/>
          <p:nvPr/>
        </p:nvSpPr>
        <p:spPr>
          <a:xfrm>
            <a:off x="114120" y="5445360"/>
            <a:ext cx="96120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Lucida Sans Unicode"/>
              </a:rPr>
              <a:t>niedrig</a:t>
            </a:r>
            <a:endParaRPr b="0" lang="de-DE" sz="1800" spc="-1" strike="noStrike">
              <a:latin typeface="Arial"/>
            </a:endParaRPr>
          </a:p>
        </p:txBody>
      </p:sp>
      <p:sp>
        <p:nvSpPr>
          <p:cNvPr id="160" name="CustomShape 21"/>
          <p:cNvSpPr/>
          <p:nvPr/>
        </p:nvSpPr>
        <p:spPr>
          <a:xfrm>
            <a:off x="3931560" y="6237360"/>
            <a:ext cx="130716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de-DE" sz="1800" spc="-1" strike="noStrike">
                <a:solidFill>
                  <a:srgbClr val="000000"/>
                </a:solidFill>
                <a:latin typeface="Lucida Sans Unicode"/>
              </a:rPr>
              <a:t>IH-Kosten</a:t>
            </a:r>
            <a:endParaRPr b="0" lang="de-DE" sz="1800" spc="-1" strike="noStrike">
              <a:latin typeface="Arial"/>
            </a:endParaRPr>
          </a:p>
        </p:txBody>
      </p:sp>
      <p:sp>
        <p:nvSpPr>
          <p:cNvPr id="161" name="CustomShape 22"/>
          <p:cNvSpPr/>
          <p:nvPr/>
        </p:nvSpPr>
        <p:spPr>
          <a:xfrm rot="16200000">
            <a:off x="-434160" y="2958480"/>
            <a:ext cx="2592000" cy="364680"/>
          </a:xfrm>
          <a:prstGeom prst="rect">
            <a:avLst/>
          </a:prstGeom>
          <a:noFill/>
          <a:ln>
            <a:noFill/>
          </a:ln>
        </p:spPr>
        <p:style>
          <a:lnRef idx="0"/>
          <a:fillRef idx="0"/>
          <a:effectRef idx="0"/>
          <a:fontRef idx="minor"/>
        </p:style>
        <p:txBody>
          <a:bodyPr lIns="90000" rIns="90000" tIns="45000" bIns="45000"/>
          <a:p>
            <a:pPr>
              <a:lnSpc>
                <a:spcPct val="100000"/>
              </a:lnSpc>
            </a:pPr>
            <a:r>
              <a:rPr b="1" lang="de-DE" sz="1800" spc="-1" strike="noStrike">
                <a:solidFill>
                  <a:srgbClr val="000000"/>
                </a:solidFill>
                <a:latin typeface="Lucida Sans Unicode"/>
              </a:rPr>
              <a:t>Anlagenverfügbarkeit</a:t>
            </a:r>
            <a:endParaRPr b="0" lang="de-DE" sz="1800" spc="-1" strike="noStrike">
              <a:latin typeface="Arial"/>
            </a:endParaRPr>
          </a:p>
        </p:txBody>
      </p:sp>
    </p:spTree>
  </p:cSld>
  <p:transition>
    <p:fade/>
  </p:transition>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TextShape 1"/>
          <p:cNvSpPr txBox="1"/>
          <p:nvPr/>
        </p:nvSpPr>
        <p:spPr>
          <a:xfrm>
            <a:off x="457200" y="274680"/>
            <a:ext cx="8229240" cy="1137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Stufen auf dem Weg zum effizienten Ersatzteimanagement der Instandhaltung</a:t>
            </a:r>
            <a:endParaRPr b="0" lang="de-DE" sz="3200" spc="-1" strike="noStrike">
              <a:solidFill>
                <a:srgbClr val="000000"/>
              </a:solidFill>
              <a:latin typeface="Calibri"/>
            </a:endParaRPr>
          </a:p>
        </p:txBody>
      </p:sp>
      <p:sp>
        <p:nvSpPr>
          <p:cNvPr id="163" name="CustomShape 2"/>
          <p:cNvSpPr/>
          <p:nvPr/>
        </p:nvSpPr>
        <p:spPr>
          <a:xfrm>
            <a:off x="345240" y="5949360"/>
            <a:ext cx="4074840" cy="577800"/>
          </a:xfrm>
          <a:prstGeom prst="rect">
            <a:avLst/>
          </a:prstGeom>
          <a:noFill/>
          <a:ln w="25560">
            <a:solidFill>
              <a:schemeClr val="accent1"/>
            </a:solidFill>
            <a:round/>
          </a:ln>
        </p:spPr>
        <p:style>
          <a:lnRef idx="0"/>
          <a:fillRef idx="0"/>
          <a:effectRef idx="0"/>
          <a:fontRef idx="minor"/>
        </p:style>
        <p:txBody>
          <a:bodyPr wrap="none" lIns="90000" rIns="90000" tIns="45000" bIns="45000"/>
          <a:p>
            <a:pPr>
              <a:lnSpc>
                <a:spcPct val="100000"/>
              </a:lnSpc>
            </a:pPr>
            <a:r>
              <a:rPr b="0" lang="de-DE" sz="3200" spc="-1" strike="noStrike">
                <a:solidFill>
                  <a:srgbClr val="000000"/>
                </a:solidFill>
                <a:latin typeface="Calibri"/>
              </a:rPr>
              <a:t>1. Klare Ziele definieren</a:t>
            </a:r>
            <a:endParaRPr b="0" lang="de-DE" sz="3200" spc="-1" strike="noStrike">
              <a:latin typeface="Arial"/>
            </a:endParaRPr>
          </a:p>
        </p:txBody>
      </p:sp>
      <p:sp>
        <p:nvSpPr>
          <p:cNvPr id="164" name="CustomShape 3"/>
          <p:cNvSpPr/>
          <p:nvPr/>
        </p:nvSpPr>
        <p:spPr>
          <a:xfrm>
            <a:off x="1283040" y="4509000"/>
            <a:ext cx="6644520" cy="577800"/>
          </a:xfrm>
          <a:prstGeom prst="rect">
            <a:avLst/>
          </a:prstGeom>
          <a:noFill/>
          <a:ln w="25560">
            <a:solidFill>
              <a:schemeClr val="accent1"/>
            </a:solidFill>
            <a:round/>
          </a:ln>
        </p:spPr>
        <p:style>
          <a:lnRef idx="0"/>
          <a:fillRef idx="0"/>
          <a:effectRef idx="0"/>
          <a:fontRef idx="minor"/>
        </p:style>
        <p:txBody>
          <a:bodyPr wrap="none" lIns="90000" rIns="90000" tIns="45000" bIns="45000"/>
          <a:p>
            <a:pPr>
              <a:lnSpc>
                <a:spcPct val="100000"/>
              </a:lnSpc>
            </a:pPr>
            <a:r>
              <a:rPr b="0" lang="de-DE" sz="3200" spc="-1" strike="noStrike">
                <a:solidFill>
                  <a:srgbClr val="000000"/>
                </a:solidFill>
                <a:latin typeface="Calibri"/>
              </a:rPr>
              <a:t>2. Umsetzung durch die Instandhaltung</a:t>
            </a:r>
            <a:endParaRPr b="0" lang="de-DE" sz="3200" spc="-1" strike="noStrike">
              <a:latin typeface="Arial"/>
            </a:endParaRPr>
          </a:p>
        </p:txBody>
      </p:sp>
      <p:sp>
        <p:nvSpPr>
          <p:cNvPr id="165" name="CustomShape 4"/>
          <p:cNvSpPr/>
          <p:nvPr/>
        </p:nvSpPr>
        <p:spPr>
          <a:xfrm>
            <a:off x="2016000" y="3069000"/>
            <a:ext cx="7099920" cy="577800"/>
          </a:xfrm>
          <a:prstGeom prst="rect">
            <a:avLst/>
          </a:prstGeom>
          <a:noFill/>
          <a:ln w="25560">
            <a:solidFill>
              <a:schemeClr val="accent1"/>
            </a:solidFill>
            <a:round/>
          </a:ln>
        </p:spPr>
        <p:style>
          <a:lnRef idx="0"/>
          <a:fillRef idx="0"/>
          <a:effectRef idx="0"/>
          <a:fontRef idx="minor"/>
        </p:style>
        <p:txBody>
          <a:bodyPr wrap="none" lIns="90000" rIns="90000" tIns="45000" bIns="45000"/>
          <a:p>
            <a:pPr>
              <a:lnSpc>
                <a:spcPct val="100000"/>
              </a:lnSpc>
            </a:pPr>
            <a:r>
              <a:rPr b="0" lang="de-DE" sz="3200" spc="-1" strike="noStrike">
                <a:solidFill>
                  <a:srgbClr val="000000"/>
                </a:solidFill>
                <a:latin typeface="Calibri"/>
              </a:rPr>
              <a:t>3. Wahl der Ersatzteilstrategie-Lieferanten</a:t>
            </a:r>
            <a:endParaRPr b="0" lang="de-DE" sz="3200" spc="-1" strike="noStrike">
              <a:latin typeface="Arial"/>
            </a:endParaRPr>
          </a:p>
        </p:txBody>
      </p:sp>
      <p:sp>
        <p:nvSpPr>
          <p:cNvPr id="166" name="CustomShape 5"/>
          <p:cNvSpPr/>
          <p:nvPr/>
        </p:nvSpPr>
        <p:spPr>
          <a:xfrm>
            <a:off x="3160800" y="1628640"/>
            <a:ext cx="5124960" cy="577800"/>
          </a:xfrm>
          <a:prstGeom prst="rect">
            <a:avLst/>
          </a:prstGeom>
          <a:noFill/>
          <a:ln w="25560">
            <a:solidFill>
              <a:schemeClr val="accent1"/>
            </a:solidFill>
            <a:round/>
          </a:ln>
        </p:spPr>
        <p:style>
          <a:lnRef idx="0"/>
          <a:fillRef idx="0"/>
          <a:effectRef idx="0"/>
          <a:fontRef idx="minor"/>
        </p:style>
        <p:txBody>
          <a:bodyPr wrap="none" lIns="90000" rIns="90000" tIns="45000" bIns="45000"/>
          <a:p>
            <a:pPr>
              <a:lnSpc>
                <a:spcPct val="100000"/>
              </a:lnSpc>
            </a:pPr>
            <a:r>
              <a:rPr b="0" lang="de-DE" sz="3200" spc="-1" strike="noStrike">
                <a:solidFill>
                  <a:srgbClr val="000000"/>
                </a:solidFill>
                <a:latin typeface="Calibri"/>
              </a:rPr>
              <a:t>4. Stabile Ersatzteilversorgung</a:t>
            </a:r>
            <a:endParaRPr b="0" lang="de-DE" sz="3200" spc="-1" strike="noStrike">
              <a:latin typeface="Arial"/>
            </a:endParaRPr>
          </a:p>
        </p:txBody>
      </p:sp>
      <p:sp>
        <p:nvSpPr>
          <p:cNvPr id="167" name="CustomShape 6"/>
          <p:cNvSpPr/>
          <p:nvPr/>
        </p:nvSpPr>
        <p:spPr>
          <a:xfrm rot="18187200">
            <a:off x="4296960" y="3833280"/>
            <a:ext cx="874800" cy="46872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68" name="CustomShape 7"/>
          <p:cNvSpPr/>
          <p:nvPr/>
        </p:nvSpPr>
        <p:spPr>
          <a:xfrm rot="18187200">
            <a:off x="3345840" y="5273640"/>
            <a:ext cx="874800" cy="46872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69" name="CustomShape 8"/>
          <p:cNvSpPr/>
          <p:nvPr/>
        </p:nvSpPr>
        <p:spPr>
          <a:xfrm rot="18187200">
            <a:off x="5289840" y="2393280"/>
            <a:ext cx="874800" cy="46872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70" name="CustomShape 9"/>
          <p:cNvSpPr/>
          <p:nvPr/>
        </p:nvSpPr>
        <p:spPr>
          <a:xfrm>
            <a:off x="1983240" y="1628640"/>
            <a:ext cx="781560" cy="577800"/>
          </a:xfrm>
          <a:prstGeom prst="rect">
            <a:avLst/>
          </a:prstGeom>
          <a:noFill/>
          <a:ln>
            <a:noFill/>
          </a:ln>
        </p:spPr>
        <p:style>
          <a:lnRef idx="0"/>
          <a:fillRef idx="0"/>
          <a:effectRef idx="0"/>
          <a:fontRef idx="minor"/>
        </p:style>
        <p:txBody>
          <a:bodyPr wrap="none" lIns="90000" rIns="90000" tIns="45000" bIns="45000"/>
          <a:p>
            <a:pPr>
              <a:lnSpc>
                <a:spcPct val="100000"/>
              </a:lnSpc>
            </a:pPr>
            <a:r>
              <a:rPr b="1" lang="de-DE" sz="3200" spc="-1" strike="noStrike">
                <a:solidFill>
                  <a:srgbClr val="ff0000"/>
                </a:solidFill>
                <a:latin typeface="Calibri"/>
              </a:rPr>
              <a:t>Ziel</a:t>
            </a:r>
            <a:endParaRPr b="0" lang="de-DE" sz="3200" spc="-1" strike="noStrike">
              <a:latin typeface="Arial"/>
            </a:endParaRPr>
          </a:p>
        </p:txBody>
      </p:sp>
      <p:sp>
        <p:nvSpPr>
          <p:cNvPr id="171" name="CustomShape 10"/>
          <p:cNvSpPr/>
          <p:nvPr/>
        </p:nvSpPr>
        <p:spPr>
          <a:xfrm>
            <a:off x="6309720" y="5949360"/>
            <a:ext cx="2759760" cy="577800"/>
          </a:xfrm>
          <a:prstGeom prst="rect">
            <a:avLst/>
          </a:prstGeom>
          <a:noFill/>
          <a:ln>
            <a:noFill/>
          </a:ln>
        </p:spPr>
        <p:style>
          <a:lnRef idx="0"/>
          <a:fillRef idx="0"/>
          <a:effectRef idx="0"/>
          <a:fontRef idx="minor"/>
        </p:style>
        <p:txBody>
          <a:bodyPr wrap="none" lIns="90000" rIns="90000" tIns="45000" bIns="45000"/>
          <a:p>
            <a:pPr>
              <a:lnSpc>
                <a:spcPct val="100000"/>
              </a:lnSpc>
            </a:pPr>
            <a:r>
              <a:rPr b="1" lang="de-DE" sz="3200" spc="-1" strike="noStrike">
                <a:solidFill>
                  <a:srgbClr val="ff0000"/>
                </a:solidFill>
                <a:latin typeface="Calibri"/>
              </a:rPr>
              <a:t>Ausgangspunkt</a:t>
            </a:r>
            <a:endParaRPr b="0" lang="de-DE" sz="3200" spc="-1" strike="noStrike">
              <a:latin typeface="Arial"/>
            </a:endParaRPr>
          </a:p>
        </p:txBody>
      </p:sp>
    </p:spTree>
  </p:cSld>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2" name="Grafik 1" descr=""/>
          <p:cNvPicPr/>
          <p:nvPr/>
        </p:nvPicPr>
        <p:blipFill>
          <a:blip r:embed="rId1"/>
          <a:stretch/>
        </p:blipFill>
        <p:spPr>
          <a:xfrm>
            <a:off x="0" y="0"/>
            <a:ext cx="9036000" cy="6857640"/>
          </a:xfrm>
          <a:prstGeom prst="rect">
            <a:avLst/>
          </a:prstGeom>
          <a:ln>
            <a:noFill/>
          </a:ln>
        </p:spPr>
      </p:pic>
    </p:spTree>
  </p:cSld>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TextShape 1"/>
          <p:cNvSpPr txBox="1"/>
          <p:nvPr/>
        </p:nvSpPr>
        <p:spPr>
          <a:xfrm>
            <a:off x="457200" y="274680"/>
            <a:ext cx="8229240" cy="633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Anforderungen an die Instandhaltung</a:t>
            </a:r>
            <a:br/>
            <a:r>
              <a:rPr b="1" lang="de-DE" sz="3200" spc="-1" strike="noStrike">
                <a:solidFill>
                  <a:srgbClr val="000000"/>
                </a:solidFill>
                <a:latin typeface="Calibri"/>
              </a:rPr>
              <a:t>werden vom Management vorgegeben</a:t>
            </a:r>
            <a:endParaRPr b="0" lang="de-DE" sz="3200" spc="-1" strike="noStrike">
              <a:solidFill>
                <a:srgbClr val="000000"/>
              </a:solidFill>
              <a:latin typeface="Calibri"/>
            </a:endParaRPr>
          </a:p>
        </p:txBody>
      </p:sp>
      <p:sp>
        <p:nvSpPr>
          <p:cNvPr id="174" name="CustomShape 2"/>
          <p:cNvSpPr/>
          <p:nvPr/>
        </p:nvSpPr>
        <p:spPr>
          <a:xfrm>
            <a:off x="323640" y="1196640"/>
            <a:ext cx="2808000" cy="821880"/>
          </a:xfrm>
          <a:prstGeom prst="rect">
            <a:avLst/>
          </a:prstGeom>
          <a:noFill/>
          <a:ln w="12600">
            <a:noFill/>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Konkrete Bedarfsanforderung</a:t>
            </a:r>
            <a:endParaRPr b="0" lang="de-DE" sz="2400" spc="-1" strike="noStrike">
              <a:latin typeface="Arial"/>
            </a:endParaRPr>
          </a:p>
        </p:txBody>
      </p:sp>
      <p:sp>
        <p:nvSpPr>
          <p:cNvPr id="175" name="CustomShape 3"/>
          <p:cNvSpPr/>
          <p:nvPr/>
        </p:nvSpPr>
        <p:spPr>
          <a:xfrm>
            <a:off x="395640" y="2781000"/>
            <a:ext cx="1944000" cy="821880"/>
          </a:xfrm>
          <a:prstGeom prst="rect">
            <a:avLst/>
          </a:prstGeom>
          <a:noFill/>
          <a:ln>
            <a:noFill/>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Definierte Verfügbarkeit</a:t>
            </a:r>
            <a:endParaRPr b="0" lang="de-DE" sz="2400" spc="-1" strike="noStrike">
              <a:latin typeface="Arial"/>
            </a:endParaRPr>
          </a:p>
        </p:txBody>
      </p:sp>
      <p:sp>
        <p:nvSpPr>
          <p:cNvPr id="176" name="CustomShape 4"/>
          <p:cNvSpPr/>
          <p:nvPr/>
        </p:nvSpPr>
        <p:spPr>
          <a:xfrm>
            <a:off x="372600" y="5483520"/>
            <a:ext cx="2448000" cy="1005120"/>
          </a:xfrm>
          <a:prstGeom prst="rect">
            <a:avLst/>
          </a:prstGeom>
          <a:noFill/>
          <a:ln>
            <a:noFill/>
          </a:ln>
        </p:spPr>
        <p:style>
          <a:lnRef idx="0"/>
          <a:fillRef idx="0"/>
          <a:effectRef idx="0"/>
          <a:fontRef idx="minor"/>
        </p:style>
        <p:txBody>
          <a:bodyPr lIns="90000" rIns="90000" tIns="45000" bIns="45000"/>
          <a:p>
            <a:pPr>
              <a:lnSpc>
                <a:spcPct val="100000"/>
              </a:lnSpc>
            </a:pPr>
            <a:r>
              <a:rPr b="0" lang="de-DE" sz="2000" spc="-1" strike="noStrike">
                <a:solidFill>
                  <a:srgbClr val="000000"/>
                </a:solidFill>
                <a:latin typeface="Calibri"/>
              </a:rPr>
              <a:t>Normen, Regeln, Gesetze, Vorschriften Qualitätsanforderung</a:t>
            </a:r>
            <a:endParaRPr b="0" lang="de-DE" sz="2000" spc="-1" strike="noStrike">
              <a:latin typeface="Arial"/>
            </a:endParaRPr>
          </a:p>
        </p:txBody>
      </p:sp>
      <p:sp>
        <p:nvSpPr>
          <p:cNvPr id="177" name="CustomShape 5"/>
          <p:cNvSpPr/>
          <p:nvPr/>
        </p:nvSpPr>
        <p:spPr>
          <a:xfrm>
            <a:off x="6599160" y="1268640"/>
            <a:ext cx="1749240" cy="4561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400" spc="-1" strike="noStrike">
                <a:solidFill>
                  <a:srgbClr val="000000"/>
                </a:solidFill>
                <a:latin typeface="Calibri"/>
              </a:rPr>
              <a:t>Organisation</a:t>
            </a:r>
            <a:endParaRPr b="0" lang="de-DE" sz="2400" spc="-1" strike="noStrike">
              <a:latin typeface="Arial"/>
            </a:endParaRPr>
          </a:p>
        </p:txBody>
      </p:sp>
      <p:sp>
        <p:nvSpPr>
          <p:cNvPr id="178" name="CustomShape 6"/>
          <p:cNvSpPr/>
          <p:nvPr/>
        </p:nvSpPr>
        <p:spPr>
          <a:xfrm>
            <a:off x="6372360" y="2205000"/>
            <a:ext cx="2406960" cy="456120"/>
          </a:xfrm>
          <a:prstGeom prst="rect">
            <a:avLst/>
          </a:prstGeom>
          <a:noFill/>
          <a:ln>
            <a:noFill/>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Lagerstrategien</a:t>
            </a:r>
            <a:endParaRPr b="0" lang="de-DE" sz="2400" spc="-1" strike="noStrike">
              <a:latin typeface="Arial"/>
            </a:endParaRPr>
          </a:p>
        </p:txBody>
      </p:sp>
      <p:sp>
        <p:nvSpPr>
          <p:cNvPr id="179" name="CustomShape 7"/>
          <p:cNvSpPr/>
          <p:nvPr/>
        </p:nvSpPr>
        <p:spPr>
          <a:xfrm>
            <a:off x="5668560" y="5229360"/>
            <a:ext cx="3052440" cy="4561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400" spc="-1" strike="noStrike">
                <a:solidFill>
                  <a:srgbClr val="000000"/>
                </a:solidFill>
                <a:latin typeface="Calibri"/>
              </a:rPr>
              <a:t>Beschaffungsstrategien</a:t>
            </a:r>
            <a:endParaRPr b="0" lang="de-DE" sz="2400" spc="-1" strike="noStrike">
              <a:latin typeface="Arial"/>
            </a:endParaRPr>
          </a:p>
        </p:txBody>
      </p:sp>
      <p:sp>
        <p:nvSpPr>
          <p:cNvPr id="180" name="CustomShape 8"/>
          <p:cNvSpPr/>
          <p:nvPr/>
        </p:nvSpPr>
        <p:spPr>
          <a:xfrm>
            <a:off x="6811200" y="3141000"/>
            <a:ext cx="1368360" cy="4561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400" spc="-1" strike="noStrike">
                <a:solidFill>
                  <a:srgbClr val="000000"/>
                </a:solidFill>
                <a:latin typeface="Calibri"/>
              </a:rPr>
              <a:t>Lagerorte</a:t>
            </a:r>
            <a:endParaRPr b="0" lang="de-DE" sz="2400" spc="-1" strike="noStrike">
              <a:latin typeface="Arial"/>
            </a:endParaRPr>
          </a:p>
        </p:txBody>
      </p:sp>
      <p:sp>
        <p:nvSpPr>
          <p:cNvPr id="181" name="CustomShape 9"/>
          <p:cNvSpPr/>
          <p:nvPr/>
        </p:nvSpPr>
        <p:spPr>
          <a:xfrm>
            <a:off x="6453000" y="4221000"/>
            <a:ext cx="1703520" cy="4561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400" spc="-1" strike="noStrike">
                <a:solidFill>
                  <a:srgbClr val="000000"/>
                </a:solidFill>
                <a:latin typeface="Calibri"/>
              </a:rPr>
              <a:t>Lagermenge</a:t>
            </a:r>
            <a:endParaRPr b="0" lang="de-DE" sz="2400" spc="-1" strike="noStrike">
              <a:latin typeface="Arial"/>
            </a:endParaRPr>
          </a:p>
        </p:txBody>
      </p:sp>
      <p:pic>
        <p:nvPicPr>
          <p:cNvPr id="182" name="Picture 2" descr=""/>
          <p:cNvPicPr/>
          <p:nvPr/>
        </p:nvPicPr>
        <p:blipFill>
          <a:blip r:embed="rId1"/>
          <a:stretch/>
        </p:blipFill>
        <p:spPr>
          <a:xfrm>
            <a:off x="2627640" y="2133000"/>
            <a:ext cx="3432960" cy="4357440"/>
          </a:xfrm>
          <a:prstGeom prst="rect">
            <a:avLst/>
          </a:prstGeom>
          <a:ln>
            <a:noFill/>
          </a:ln>
        </p:spPr>
      </p:pic>
      <p:sp>
        <p:nvSpPr>
          <p:cNvPr id="183" name="CustomShape 10"/>
          <p:cNvSpPr/>
          <p:nvPr/>
        </p:nvSpPr>
        <p:spPr>
          <a:xfrm>
            <a:off x="4356000" y="2853000"/>
            <a:ext cx="1367640" cy="821880"/>
          </a:xfrm>
          <a:prstGeom prst="rect">
            <a:avLst/>
          </a:prstGeom>
          <a:noFill/>
          <a:ln>
            <a:noFill/>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Minimale Kosten</a:t>
            </a:r>
            <a:endParaRPr b="0" lang="de-DE" sz="2400" spc="-1" strike="noStrike">
              <a:latin typeface="Arial"/>
            </a:endParaRPr>
          </a:p>
        </p:txBody>
      </p:sp>
      <p:sp>
        <p:nvSpPr>
          <p:cNvPr id="184" name="CustomShape 11"/>
          <p:cNvSpPr/>
          <p:nvPr/>
        </p:nvSpPr>
        <p:spPr>
          <a:xfrm>
            <a:off x="6156000" y="1124640"/>
            <a:ext cx="2592000" cy="791640"/>
          </a:xfrm>
          <a:prstGeom prst="ellipse">
            <a:avLst/>
          </a:prstGeom>
          <a:noFill/>
          <a:ln>
            <a:round/>
          </a:ln>
        </p:spPr>
        <p:style>
          <a:lnRef idx="2">
            <a:schemeClr val="accent1">
              <a:shade val="50000"/>
            </a:schemeClr>
          </a:lnRef>
          <a:fillRef idx="1">
            <a:schemeClr val="accent1"/>
          </a:fillRef>
          <a:effectRef idx="0">
            <a:schemeClr val="accent1"/>
          </a:effectRef>
          <a:fontRef idx="minor"/>
        </p:style>
      </p:sp>
      <p:sp>
        <p:nvSpPr>
          <p:cNvPr id="185" name="CustomShape 12"/>
          <p:cNvSpPr/>
          <p:nvPr/>
        </p:nvSpPr>
        <p:spPr>
          <a:xfrm>
            <a:off x="6228360" y="2061000"/>
            <a:ext cx="2304000" cy="791640"/>
          </a:xfrm>
          <a:prstGeom prst="ellipse">
            <a:avLst/>
          </a:prstGeom>
          <a:noFill/>
          <a:ln>
            <a:round/>
          </a:ln>
        </p:spPr>
        <p:style>
          <a:lnRef idx="2">
            <a:schemeClr val="accent1">
              <a:shade val="50000"/>
            </a:schemeClr>
          </a:lnRef>
          <a:fillRef idx="1">
            <a:schemeClr val="accent1"/>
          </a:fillRef>
          <a:effectRef idx="0">
            <a:schemeClr val="accent1"/>
          </a:effectRef>
          <a:fontRef idx="minor"/>
        </p:style>
      </p:sp>
      <p:sp>
        <p:nvSpPr>
          <p:cNvPr id="186" name="CustomShape 13"/>
          <p:cNvSpPr/>
          <p:nvPr/>
        </p:nvSpPr>
        <p:spPr>
          <a:xfrm>
            <a:off x="6588360" y="2997000"/>
            <a:ext cx="1800000" cy="791640"/>
          </a:xfrm>
          <a:prstGeom prst="ellipse">
            <a:avLst/>
          </a:prstGeom>
          <a:noFill/>
          <a:ln>
            <a:round/>
          </a:ln>
        </p:spPr>
        <p:style>
          <a:lnRef idx="2">
            <a:schemeClr val="accent1">
              <a:shade val="50000"/>
            </a:schemeClr>
          </a:lnRef>
          <a:fillRef idx="1">
            <a:schemeClr val="accent1"/>
          </a:fillRef>
          <a:effectRef idx="0">
            <a:schemeClr val="accent1"/>
          </a:effectRef>
          <a:fontRef idx="minor"/>
        </p:style>
      </p:sp>
      <p:sp>
        <p:nvSpPr>
          <p:cNvPr id="187" name="CustomShape 14"/>
          <p:cNvSpPr/>
          <p:nvPr/>
        </p:nvSpPr>
        <p:spPr>
          <a:xfrm>
            <a:off x="6228360" y="4077000"/>
            <a:ext cx="2088000" cy="719640"/>
          </a:xfrm>
          <a:prstGeom prst="ellipse">
            <a:avLst/>
          </a:prstGeom>
          <a:noFill/>
          <a:ln>
            <a:round/>
          </a:ln>
        </p:spPr>
        <p:style>
          <a:lnRef idx="2">
            <a:schemeClr val="accent1">
              <a:shade val="50000"/>
            </a:schemeClr>
          </a:lnRef>
          <a:fillRef idx="1">
            <a:schemeClr val="accent1"/>
          </a:fillRef>
          <a:effectRef idx="0">
            <a:schemeClr val="accent1"/>
          </a:effectRef>
          <a:fontRef idx="minor"/>
        </p:style>
      </p:sp>
      <p:sp>
        <p:nvSpPr>
          <p:cNvPr id="188" name="CustomShape 15"/>
          <p:cNvSpPr/>
          <p:nvPr/>
        </p:nvSpPr>
        <p:spPr>
          <a:xfrm>
            <a:off x="5580000" y="5085360"/>
            <a:ext cx="3240000" cy="791640"/>
          </a:xfrm>
          <a:prstGeom prst="ellipse">
            <a:avLst/>
          </a:prstGeom>
          <a:noFill/>
          <a:ln>
            <a:round/>
          </a:ln>
        </p:spPr>
        <p:style>
          <a:lnRef idx="2">
            <a:schemeClr val="accent1">
              <a:shade val="50000"/>
            </a:schemeClr>
          </a:lnRef>
          <a:fillRef idx="1">
            <a:schemeClr val="accent1"/>
          </a:fillRef>
          <a:effectRef idx="0">
            <a:schemeClr val="accent1"/>
          </a:effectRef>
          <a:fontRef idx="minor"/>
        </p:style>
      </p:sp>
      <p:sp>
        <p:nvSpPr>
          <p:cNvPr id="189" name="CustomShape 16"/>
          <p:cNvSpPr/>
          <p:nvPr/>
        </p:nvSpPr>
        <p:spPr>
          <a:xfrm>
            <a:off x="44280" y="1072080"/>
            <a:ext cx="3024000" cy="1007640"/>
          </a:xfrm>
          <a:prstGeom prst="ellipse">
            <a:avLst/>
          </a:prstGeom>
          <a:noFill/>
          <a:ln>
            <a:round/>
          </a:ln>
        </p:spPr>
        <p:style>
          <a:lnRef idx="2">
            <a:schemeClr val="accent1">
              <a:shade val="50000"/>
            </a:schemeClr>
          </a:lnRef>
          <a:fillRef idx="1">
            <a:schemeClr val="accent1"/>
          </a:fillRef>
          <a:effectRef idx="0">
            <a:schemeClr val="accent1"/>
          </a:effectRef>
          <a:fontRef idx="minor"/>
        </p:style>
      </p:sp>
      <p:sp>
        <p:nvSpPr>
          <p:cNvPr id="190" name="CustomShape 17"/>
          <p:cNvSpPr/>
          <p:nvPr/>
        </p:nvSpPr>
        <p:spPr>
          <a:xfrm>
            <a:off x="179640" y="2709000"/>
            <a:ext cx="2160720" cy="1007640"/>
          </a:xfrm>
          <a:prstGeom prst="ellipse">
            <a:avLst/>
          </a:prstGeom>
          <a:noFill/>
          <a:ln>
            <a:round/>
          </a:ln>
        </p:spPr>
        <p:style>
          <a:lnRef idx="2">
            <a:schemeClr val="accent1">
              <a:shade val="50000"/>
            </a:schemeClr>
          </a:lnRef>
          <a:fillRef idx="1">
            <a:schemeClr val="accent1"/>
          </a:fillRef>
          <a:effectRef idx="0">
            <a:schemeClr val="accent1"/>
          </a:effectRef>
          <a:fontRef idx="minor"/>
        </p:style>
      </p:sp>
      <p:sp>
        <p:nvSpPr>
          <p:cNvPr id="191" name="CustomShape 18"/>
          <p:cNvSpPr/>
          <p:nvPr/>
        </p:nvSpPr>
        <p:spPr>
          <a:xfrm>
            <a:off x="179640" y="5301360"/>
            <a:ext cx="2712960" cy="1362600"/>
          </a:xfrm>
          <a:prstGeom prst="ellipse">
            <a:avLst/>
          </a:prstGeom>
          <a:noFill/>
          <a:ln>
            <a:round/>
          </a:ln>
        </p:spPr>
        <p:style>
          <a:lnRef idx="2">
            <a:schemeClr val="accent1">
              <a:shade val="50000"/>
            </a:schemeClr>
          </a:lnRef>
          <a:fillRef idx="1">
            <a:schemeClr val="accent1"/>
          </a:fillRef>
          <a:effectRef idx="0">
            <a:schemeClr val="accent1"/>
          </a:effectRef>
          <a:fontRef idx="minor"/>
        </p:style>
      </p:sp>
      <p:sp>
        <p:nvSpPr>
          <p:cNvPr id="192" name="CustomShape 19"/>
          <p:cNvSpPr/>
          <p:nvPr/>
        </p:nvSpPr>
        <p:spPr>
          <a:xfrm rot="3820200">
            <a:off x="1674720" y="2752560"/>
            <a:ext cx="2015280" cy="48420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93" name="CustomShape 20"/>
          <p:cNvSpPr/>
          <p:nvPr/>
        </p:nvSpPr>
        <p:spPr>
          <a:xfrm rot="1941600">
            <a:off x="1889280" y="3724920"/>
            <a:ext cx="978120" cy="48420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94" name="CustomShape 21"/>
          <p:cNvSpPr/>
          <p:nvPr/>
        </p:nvSpPr>
        <p:spPr>
          <a:xfrm rot="19727400">
            <a:off x="1674000" y="4727520"/>
            <a:ext cx="978120" cy="48420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95" name="CustomShape 22"/>
          <p:cNvSpPr/>
          <p:nvPr/>
        </p:nvSpPr>
        <p:spPr>
          <a:xfrm>
            <a:off x="3780000" y="4581000"/>
            <a:ext cx="1944000" cy="57564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196" name="CustomShape 23"/>
          <p:cNvSpPr/>
          <p:nvPr/>
        </p:nvSpPr>
        <p:spPr>
          <a:xfrm>
            <a:off x="251640" y="3933000"/>
            <a:ext cx="2208960" cy="647640"/>
          </a:xfrm>
          <a:prstGeom prst="flowChartMagneticTape">
            <a:avLst/>
          </a:prstGeom>
          <a:ln>
            <a:solidFill>
              <a:schemeClr val="accent5">
                <a:lumMod val="50000"/>
              </a:schemeClr>
            </a:solidFill>
            <a:round/>
          </a:ln>
        </p:spPr>
        <p:style>
          <a:lnRef idx="2">
            <a:schemeClr val="dk1"/>
          </a:lnRef>
          <a:fillRef idx="1">
            <a:schemeClr val="lt1"/>
          </a:fillRef>
          <a:effectRef idx="0">
            <a:schemeClr val="dk1"/>
          </a:effectRef>
          <a:fontRef idx="minor"/>
        </p:style>
        <p:txBody>
          <a:bodyPr lIns="90000" rIns="90000" tIns="45000" bIns="45000" anchor="ctr"/>
          <a:p>
            <a:pPr algn="ctr">
              <a:lnSpc>
                <a:spcPct val="100000"/>
              </a:lnSpc>
            </a:pPr>
            <a:r>
              <a:rPr b="0" lang="de-DE" sz="2400" spc="-1" strike="noStrike">
                <a:solidFill>
                  <a:srgbClr val="000000"/>
                </a:solidFill>
                <a:latin typeface="Calibri"/>
              </a:rPr>
              <a:t>Wer macht was?</a:t>
            </a:r>
            <a:endParaRPr b="0" lang="de-DE" sz="2400" spc="-1" strike="noStrike">
              <a:latin typeface="Arial"/>
            </a:endParaRPr>
          </a:p>
        </p:txBody>
      </p:sp>
      <p:sp>
        <p:nvSpPr>
          <p:cNvPr id="197" name="CustomShape 24"/>
          <p:cNvSpPr/>
          <p:nvPr/>
        </p:nvSpPr>
        <p:spPr>
          <a:xfrm>
            <a:off x="5508000" y="5978880"/>
            <a:ext cx="3312000" cy="685080"/>
          </a:xfrm>
          <a:prstGeom prst="flowChartConnector">
            <a:avLst/>
          </a:prstGeom>
          <a:ln>
            <a:solidFill>
              <a:schemeClr val="accent5">
                <a:lumMod val="50000"/>
              </a:schemeClr>
            </a:solidFill>
            <a:round/>
          </a:ln>
        </p:spPr>
        <p:style>
          <a:lnRef idx="2">
            <a:schemeClr val="dk1"/>
          </a:lnRef>
          <a:fillRef idx="1">
            <a:schemeClr val="lt1"/>
          </a:fillRef>
          <a:effectRef idx="0">
            <a:schemeClr val="dk1"/>
          </a:effectRef>
          <a:fontRef idx="minor"/>
        </p:style>
        <p:txBody>
          <a:bodyPr lIns="90000" rIns="90000" tIns="45000" bIns="45000" anchor="ctr"/>
          <a:p>
            <a:pPr algn="ctr">
              <a:lnSpc>
                <a:spcPct val="100000"/>
              </a:lnSpc>
            </a:pPr>
            <a:r>
              <a:rPr b="0" lang="de-DE" sz="2000" spc="-1" strike="noStrike">
                <a:solidFill>
                  <a:srgbClr val="000000"/>
                </a:solidFill>
                <a:latin typeface="Calibri"/>
              </a:rPr>
              <a:t>Maschinenbelegung</a:t>
            </a:r>
            <a:endParaRPr b="0" lang="de-DE" sz="2000" spc="-1" strike="noStrike">
              <a:latin typeface="Arial"/>
            </a:endParaRPr>
          </a:p>
        </p:txBody>
      </p:sp>
      <p:sp>
        <p:nvSpPr>
          <p:cNvPr id="198" name="CustomShape 25"/>
          <p:cNvSpPr/>
          <p:nvPr/>
        </p:nvSpPr>
        <p:spPr>
          <a:xfrm>
            <a:off x="179640" y="2027880"/>
            <a:ext cx="2160000" cy="677520"/>
          </a:xfrm>
          <a:prstGeom prst="flowChartConnector">
            <a:avLst/>
          </a:prstGeom>
          <a:ln>
            <a:solidFill>
              <a:schemeClr val="accent5">
                <a:lumMod val="50000"/>
              </a:schemeClr>
            </a:solidFill>
            <a:round/>
          </a:ln>
        </p:spPr>
        <p:style>
          <a:lnRef idx="2">
            <a:schemeClr val="dk1"/>
          </a:lnRef>
          <a:fillRef idx="1">
            <a:schemeClr val="lt1"/>
          </a:fillRef>
          <a:effectRef idx="0">
            <a:schemeClr val="dk1"/>
          </a:effectRef>
          <a:fontRef idx="minor"/>
        </p:style>
        <p:txBody>
          <a:bodyPr lIns="90000" rIns="90000" tIns="45000" bIns="45000" anchor="ctr"/>
          <a:p>
            <a:pPr algn="ctr">
              <a:lnSpc>
                <a:spcPct val="100000"/>
              </a:lnSpc>
            </a:pPr>
            <a:r>
              <a:rPr b="0" lang="de-DE" sz="1800" spc="-1" strike="noStrike">
                <a:solidFill>
                  <a:srgbClr val="000000"/>
                </a:solidFill>
                <a:latin typeface="Calibri"/>
              </a:rPr>
              <a:t>Reaktionszeit</a:t>
            </a:r>
            <a:endParaRPr b="0" lang="de-DE" sz="1800" spc="-1" strike="noStrike">
              <a:latin typeface="Arial"/>
            </a:endParaRPr>
          </a:p>
          <a:p>
            <a:pPr algn="ctr">
              <a:lnSpc>
                <a:spcPct val="100000"/>
              </a:lnSpc>
            </a:pPr>
            <a:r>
              <a:rPr b="0" lang="de-DE" sz="1800" spc="-1" strike="noStrike">
                <a:solidFill>
                  <a:srgbClr val="000000"/>
                </a:solidFill>
                <a:latin typeface="Calibri"/>
              </a:rPr>
              <a:t>Vorgaben</a:t>
            </a:r>
            <a:endParaRPr b="0" lang="de-DE" sz="1800" spc="-1" strike="noStrike">
              <a:latin typeface="Arial"/>
            </a:endParaRPr>
          </a:p>
        </p:txBody>
      </p:sp>
    </p:spTree>
  </p:cSld>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TextShape 1"/>
          <p:cNvSpPr txBox="1"/>
          <p:nvPr/>
        </p:nvSpPr>
        <p:spPr>
          <a:xfrm>
            <a:off x="457200" y="274680"/>
            <a:ext cx="8229240" cy="1310400"/>
          </a:xfrm>
          <a:prstGeom prst="rect">
            <a:avLst/>
          </a:prstGeom>
          <a:noFill/>
          <a:ln>
            <a:noFill/>
          </a:ln>
        </p:spPr>
        <p:txBody>
          <a:bodyPr anchor="ctr">
            <a:normAutofit/>
          </a:bodyPr>
          <a:p>
            <a:pPr algn="ctr">
              <a:lnSpc>
                <a:spcPct val="100000"/>
              </a:lnSpc>
            </a:pPr>
            <a:r>
              <a:rPr b="1" lang="de-DE" sz="3600" spc="-1" strike="noStrike">
                <a:solidFill>
                  <a:srgbClr val="000000"/>
                </a:solidFill>
                <a:latin typeface="Calibri"/>
              </a:rPr>
              <a:t>Einflussfaktoren – Ersatzteilmanagement</a:t>
            </a:r>
            <a:br/>
            <a:r>
              <a:rPr b="1" lang="de-DE" sz="3600" spc="-1" strike="noStrike">
                <a:solidFill>
                  <a:srgbClr val="000000"/>
                </a:solidFill>
                <a:latin typeface="Calibri"/>
              </a:rPr>
              <a:t>Stammdatenmanagement</a:t>
            </a:r>
            <a:endParaRPr b="0" lang="de-DE" sz="3600" spc="-1" strike="noStrike">
              <a:solidFill>
                <a:srgbClr val="000000"/>
              </a:solidFill>
              <a:latin typeface="Calibri"/>
            </a:endParaRPr>
          </a:p>
        </p:txBody>
      </p:sp>
      <p:grpSp>
        <p:nvGrpSpPr>
          <p:cNvPr id="200" name="Group 2"/>
          <p:cNvGrpSpPr/>
          <p:nvPr/>
        </p:nvGrpSpPr>
        <p:grpSpPr>
          <a:xfrm>
            <a:off x="457560" y="1600560"/>
            <a:ext cx="8229240" cy="4525560"/>
            <a:chOff x="457560" y="1600560"/>
            <a:chExt cx="8229240" cy="4525560"/>
          </a:xfrm>
        </p:grpSpPr>
        <p:sp>
          <p:nvSpPr>
            <p:cNvPr id="201" name="CustomShape 3"/>
            <p:cNvSpPr/>
            <p:nvPr/>
          </p:nvSpPr>
          <p:spPr>
            <a:xfrm rot="10800000">
              <a:off x="457560" y="1600560"/>
              <a:ext cx="8229240" cy="1131120"/>
            </a:xfrm>
            <a:prstGeom prst="trapezoid">
              <a:avLst>
                <a:gd name="adj" fmla="val 90915"/>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35640" rIns="35640" tIns="35640" bIns="35640" anchor="ctr" rot="-10800000"/>
            <a:p>
              <a:pPr algn="ctr">
                <a:lnSpc>
                  <a:spcPct val="90000"/>
                </a:lnSpc>
                <a:spcAft>
                  <a:spcPts val="981"/>
                </a:spcAft>
              </a:pPr>
              <a:r>
                <a:rPr b="0" lang="de-DE" sz="2800" spc="-1" strike="noStrike">
                  <a:solidFill>
                    <a:srgbClr val="ffffff"/>
                  </a:solidFill>
                  <a:latin typeface="Calibri"/>
                </a:rPr>
                <a:t>Markt      Vorschriften     Technik</a:t>
              </a:r>
              <a:endParaRPr b="0" lang="de-DE" sz="2800" spc="-1" strike="noStrike">
                <a:latin typeface="Arial"/>
              </a:endParaRPr>
            </a:p>
            <a:p>
              <a:pPr algn="ctr">
                <a:lnSpc>
                  <a:spcPct val="90000"/>
                </a:lnSpc>
                <a:spcAft>
                  <a:spcPts val="981"/>
                </a:spcAft>
              </a:pPr>
              <a:r>
                <a:rPr b="0" lang="de-DE" sz="2800" spc="-1" strike="noStrike">
                  <a:solidFill>
                    <a:srgbClr val="ffffff"/>
                  </a:solidFill>
                  <a:latin typeface="Calibri"/>
                </a:rPr>
                <a:t>Produktion und Management</a:t>
              </a:r>
              <a:endParaRPr b="0" lang="de-DE" sz="2800" spc="-1" strike="noStrike">
                <a:latin typeface="Arial"/>
              </a:endParaRPr>
            </a:p>
          </p:txBody>
        </p:sp>
        <p:sp>
          <p:nvSpPr>
            <p:cNvPr id="202" name="CustomShape 4"/>
            <p:cNvSpPr/>
            <p:nvPr/>
          </p:nvSpPr>
          <p:spPr>
            <a:xfrm rot="10800000">
              <a:off x="1486080" y="2732040"/>
              <a:ext cx="6171840" cy="1131120"/>
            </a:xfrm>
            <a:prstGeom prst="trapezoid">
              <a:avLst>
                <a:gd name="adj" fmla="val 90915"/>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35640" rIns="35640" tIns="35640" bIns="35640" anchor="ctr" rot="-10800000"/>
            <a:p>
              <a:pPr algn="ctr">
                <a:lnSpc>
                  <a:spcPct val="90000"/>
                </a:lnSpc>
                <a:spcAft>
                  <a:spcPts val="981"/>
                </a:spcAft>
              </a:pPr>
              <a:r>
                <a:rPr b="0" lang="de-DE" sz="2800" spc="-1" strike="noStrike">
                  <a:solidFill>
                    <a:srgbClr val="ffffff"/>
                  </a:solidFill>
                  <a:latin typeface="Calibri"/>
                </a:rPr>
                <a:t>Anforderungen an die Instandhaltung</a:t>
              </a:r>
              <a:endParaRPr b="0" lang="de-DE" sz="2800" spc="-1" strike="noStrike">
                <a:latin typeface="Arial"/>
              </a:endParaRPr>
            </a:p>
          </p:txBody>
        </p:sp>
        <p:sp>
          <p:nvSpPr>
            <p:cNvPr id="203" name="CustomShape 5"/>
            <p:cNvSpPr/>
            <p:nvPr/>
          </p:nvSpPr>
          <p:spPr>
            <a:xfrm rot="10800000">
              <a:off x="2514960" y="3863520"/>
              <a:ext cx="4114440" cy="1131120"/>
            </a:xfrm>
            <a:prstGeom prst="trapezoid">
              <a:avLst>
                <a:gd name="adj" fmla="val 90915"/>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35640" rIns="35640" tIns="35640" bIns="35640" anchor="ctr" rot="-10800000"/>
            <a:p>
              <a:pPr algn="ctr">
                <a:lnSpc>
                  <a:spcPct val="90000"/>
                </a:lnSpc>
                <a:spcAft>
                  <a:spcPts val="981"/>
                </a:spcAft>
              </a:pPr>
              <a:r>
                <a:rPr b="0" lang="de-DE" sz="2800" spc="-1" strike="noStrike">
                  <a:solidFill>
                    <a:srgbClr val="ffffff"/>
                  </a:solidFill>
                  <a:latin typeface="Calibri"/>
                </a:rPr>
                <a:t>Instandhaltungs-strategie</a:t>
              </a:r>
              <a:endParaRPr b="0" lang="de-DE" sz="2800" spc="-1" strike="noStrike">
                <a:latin typeface="Arial"/>
              </a:endParaRPr>
            </a:p>
          </p:txBody>
        </p:sp>
        <p:sp>
          <p:nvSpPr>
            <p:cNvPr id="204" name="CustomShape 6"/>
            <p:cNvSpPr/>
            <p:nvPr/>
          </p:nvSpPr>
          <p:spPr>
            <a:xfrm rot="10800000">
              <a:off x="3543480" y="4995000"/>
              <a:ext cx="2057040" cy="1131120"/>
            </a:xfrm>
            <a:prstGeom prst="trapezoid">
              <a:avLst>
                <a:gd name="adj" fmla="val 90915"/>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sp>
      </p:grpSp>
      <p:grpSp>
        <p:nvGrpSpPr>
          <p:cNvPr id="205" name="Group 7"/>
          <p:cNvGrpSpPr/>
          <p:nvPr/>
        </p:nvGrpSpPr>
        <p:grpSpPr>
          <a:xfrm>
            <a:off x="0" y="0"/>
            <a:ext cx="36000" cy="36000"/>
            <a:chOff x="0" y="0"/>
            <a:chExt cx="36000" cy="36000"/>
          </a:xfrm>
        </p:grpSpPr>
      </p:grpSp>
      <p:sp>
        <p:nvSpPr>
          <p:cNvPr id="206" name="CustomShape 8"/>
          <p:cNvSpPr/>
          <p:nvPr/>
        </p:nvSpPr>
        <p:spPr>
          <a:xfrm>
            <a:off x="1979640" y="5157360"/>
            <a:ext cx="5256360" cy="943560"/>
          </a:xfrm>
          <a:prstGeom prst="rect">
            <a:avLst/>
          </a:prstGeom>
          <a:noFill/>
          <a:ln w="38160">
            <a:solidFill>
              <a:schemeClr val="accent1"/>
            </a:solidFill>
            <a:round/>
          </a:ln>
        </p:spPr>
        <p:style>
          <a:lnRef idx="0"/>
          <a:fillRef idx="0"/>
          <a:effectRef idx="0"/>
          <a:fontRef idx="minor"/>
        </p:style>
        <p:txBody>
          <a:bodyPr lIns="90000" rIns="90000" tIns="45000" bIns="45000"/>
          <a:p>
            <a:pPr algn="ctr">
              <a:lnSpc>
                <a:spcPct val="100000"/>
              </a:lnSpc>
            </a:pPr>
            <a:r>
              <a:rPr b="0" lang="de-DE" sz="2800" spc="-1" strike="noStrike">
                <a:solidFill>
                  <a:srgbClr val="000000"/>
                </a:solidFill>
                <a:latin typeface="Calibri"/>
              </a:rPr>
              <a:t>Anforderungen an Lieferanten und Servicepartner der Instandhaltung</a:t>
            </a:r>
            <a:endParaRPr b="0" lang="de-DE" sz="2800" spc="-1" strike="noStrike">
              <a:latin typeface="Arial"/>
            </a:endParaRPr>
          </a:p>
        </p:txBody>
      </p:sp>
      <p:sp>
        <p:nvSpPr>
          <p:cNvPr id="207" name="CustomShape 9"/>
          <p:cNvSpPr/>
          <p:nvPr/>
        </p:nvSpPr>
        <p:spPr>
          <a:xfrm>
            <a:off x="3933360" y="2565000"/>
            <a:ext cx="1345320" cy="395280"/>
          </a:xfrm>
          <a:prstGeom prst="rect">
            <a:avLst/>
          </a:prstGeom>
          <a:solidFill>
            <a:schemeClr val="bg1"/>
          </a:solidFill>
          <a:ln>
            <a:noFill/>
          </a:ln>
        </p:spPr>
        <p:style>
          <a:lnRef idx="0"/>
          <a:fillRef idx="0"/>
          <a:effectRef idx="0"/>
          <a:fontRef idx="minor"/>
        </p:style>
        <p:txBody>
          <a:bodyPr wrap="none" lIns="90000" rIns="90000" tIns="45000" bIns="45000"/>
          <a:p>
            <a:pPr>
              <a:lnSpc>
                <a:spcPct val="100000"/>
              </a:lnSpc>
            </a:pPr>
            <a:r>
              <a:rPr b="0" lang="de-DE" sz="2000" spc="-1" strike="noStrike">
                <a:solidFill>
                  <a:srgbClr val="000000"/>
                </a:solidFill>
                <a:latin typeface="Calibri"/>
              </a:rPr>
              <a:t>bestimmen</a:t>
            </a:r>
            <a:endParaRPr b="0" lang="de-DE" sz="2000" spc="-1" strike="noStrike">
              <a:latin typeface="Arial"/>
            </a:endParaRPr>
          </a:p>
        </p:txBody>
      </p:sp>
      <p:sp>
        <p:nvSpPr>
          <p:cNvPr id="208" name="CustomShape 10"/>
          <p:cNvSpPr/>
          <p:nvPr/>
        </p:nvSpPr>
        <p:spPr>
          <a:xfrm>
            <a:off x="3996000" y="3645000"/>
            <a:ext cx="1223640" cy="395280"/>
          </a:xfrm>
          <a:prstGeom prst="rect">
            <a:avLst/>
          </a:prstGeom>
          <a:solidFill>
            <a:schemeClr val="bg1"/>
          </a:solidFill>
          <a:ln>
            <a:noFill/>
          </a:ln>
        </p:spPr>
        <p:style>
          <a:lnRef idx="0"/>
          <a:fillRef idx="0"/>
          <a:effectRef idx="0"/>
          <a:fontRef idx="minor"/>
        </p:style>
        <p:txBody>
          <a:bodyPr lIns="90000" rIns="90000" tIns="45000" bIns="45000"/>
          <a:p>
            <a:pPr algn="ctr">
              <a:lnSpc>
                <a:spcPct val="100000"/>
              </a:lnSpc>
            </a:pPr>
            <a:r>
              <a:rPr b="0" lang="de-DE" sz="2000" spc="-1" strike="noStrike">
                <a:solidFill>
                  <a:srgbClr val="000000"/>
                </a:solidFill>
                <a:latin typeface="Calibri"/>
              </a:rPr>
              <a:t>bestimmt</a:t>
            </a:r>
            <a:endParaRPr b="0" lang="de-DE" sz="2000" spc="-1" strike="noStrike">
              <a:latin typeface="Arial"/>
            </a:endParaRPr>
          </a:p>
        </p:txBody>
      </p:sp>
      <p:sp>
        <p:nvSpPr>
          <p:cNvPr id="209" name="CustomShape 11"/>
          <p:cNvSpPr/>
          <p:nvPr/>
        </p:nvSpPr>
        <p:spPr>
          <a:xfrm>
            <a:off x="4004640" y="4797000"/>
            <a:ext cx="1168560" cy="395280"/>
          </a:xfrm>
          <a:prstGeom prst="rect">
            <a:avLst/>
          </a:prstGeom>
          <a:solidFill>
            <a:schemeClr val="bg1"/>
          </a:solidFill>
          <a:ln>
            <a:noFill/>
          </a:ln>
        </p:spPr>
        <p:style>
          <a:lnRef idx="0"/>
          <a:fillRef idx="0"/>
          <a:effectRef idx="0"/>
          <a:fontRef idx="minor"/>
        </p:style>
        <p:txBody>
          <a:bodyPr wrap="none" lIns="90000" rIns="90000" tIns="45000" bIns="45000"/>
          <a:p>
            <a:pPr>
              <a:lnSpc>
                <a:spcPct val="100000"/>
              </a:lnSpc>
            </a:pPr>
            <a:r>
              <a:rPr b="0" lang="de-DE" sz="2000" spc="-1" strike="noStrike">
                <a:solidFill>
                  <a:srgbClr val="000000"/>
                </a:solidFill>
                <a:latin typeface="Calibri"/>
              </a:rPr>
              <a:t>bestimmt</a:t>
            </a:r>
            <a:endParaRPr b="0" lang="de-DE" sz="2000" spc="-1" strike="noStrike">
              <a:latin typeface="Arial"/>
            </a:endParaRPr>
          </a:p>
        </p:txBody>
      </p:sp>
    </p:spTree>
  </p:cSld>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TextShape 1"/>
          <p:cNvSpPr txBox="1"/>
          <p:nvPr/>
        </p:nvSpPr>
        <p:spPr>
          <a:xfrm>
            <a:off x="457200" y="274680"/>
            <a:ext cx="8229240" cy="114264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Anforderungen an die Instandhaltung zur Festlegung einer Ersatzteilstrategie</a:t>
            </a:r>
            <a:endParaRPr b="0" lang="de-DE" sz="3200" spc="-1" strike="noStrike">
              <a:solidFill>
                <a:srgbClr val="000000"/>
              </a:solidFill>
              <a:latin typeface="Calibri"/>
            </a:endParaRPr>
          </a:p>
        </p:txBody>
      </p:sp>
      <p:sp>
        <p:nvSpPr>
          <p:cNvPr id="211" name="TextShape 2"/>
          <p:cNvSpPr txBox="1"/>
          <p:nvPr/>
        </p:nvSpPr>
        <p:spPr>
          <a:xfrm>
            <a:off x="457200" y="1600200"/>
            <a:ext cx="8229240" cy="4525560"/>
          </a:xfrm>
          <a:prstGeom prst="rect">
            <a:avLst/>
          </a:prstGeom>
          <a:noFill/>
          <a:ln>
            <a:noFill/>
          </a:ln>
        </p:spPr>
        <p:txBody>
          <a:bodyPr>
            <a:normAutofit/>
          </a:bodyPr>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Durchführen einer Anlagenstrukturierung</a:t>
            </a:r>
            <a:endParaRPr b="0" lang="de-DE" sz="2400" spc="-1" strike="noStrike">
              <a:solidFill>
                <a:srgbClr val="000000"/>
              </a:solidFill>
              <a:latin typeface="Calibri"/>
            </a:endParaRPr>
          </a:p>
          <a:p>
            <a:pPr marL="343080" indent="-342720">
              <a:lnSpc>
                <a:spcPct val="100000"/>
              </a:lnSpc>
              <a:spcBef>
                <a:spcPts val="479"/>
              </a:spcBef>
            </a:pPr>
            <a:r>
              <a:rPr b="0" lang="de-DE" sz="2400" spc="-1" strike="noStrike">
                <a:solidFill>
                  <a:srgbClr val="000000"/>
                </a:solidFill>
                <a:latin typeface="Calibri"/>
              </a:rPr>
              <a:t>     </a:t>
            </a:r>
            <a:r>
              <a:rPr b="0" lang="de-DE" sz="2400" spc="-1" strike="noStrike">
                <a:solidFill>
                  <a:srgbClr val="000000"/>
                </a:solidFill>
                <a:latin typeface="Calibri"/>
              </a:rPr>
              <a:t>- mit Ermittlung von Risiken-Ausfallrisikio</a:t>
            </a:r>
            <a:endParaRPr b="0" lang="de-DE" sz="2400" spc="-1" strike="noStrike">
              <a:solidFill>
                <a:srgbClr val="000000"/>
              </a:solidFill>
              <a:latin typeface="Calibri"/>
            </a:endParaRPr>
          </a:p>
          <a:p>
            <a:pPr marL="343080" indent="-342720">
              <a:lnSpc>
                <a:spcPct val="100000"/>
              </a:lnSpc>
              <a:spcBef>
                <a:spcPts val="479"/>
              </a:spcBef>
            </a:pPr>
            <a:r>
              <a:rPr b="0" lang="de-DE" sz="2400" spc="-1" strike="noStrike">
                <a:solidFill>
                  <a:srgbClr val="000000"/>
                </a:solidFill>
                <a:latin typeface="Calibri"/>
              </a:rPr>
              <a:t>     </a:t>
            </a:r>
            <a:r>
              <a:rPr b="0" lang="de-DE" sz="2400" spc="-1" strike="noStrike">
                <a:solidFill>
                  <a:srgbClr val="000000"/>
                </a:solidFill>
                <a:latin typeface="Calibri"/>
              </a:rPr>
              <a:t>- und Festlegung von Prognosen und Reaktionszeiten</a:t>
            </a:r>
            <a:endParaRPr b="0" lang="de-DE" sz="2400" spc="-1" strike="noStrike">
              <a:solidFill>
                <a:srgbClr val="000000"/>
              </a:solidFill>
              <a:latin typeface="Calibri"/>
            </a:endParaRPr>
          </a:p>
          <a:p>
            <a:pPr>
              <a:lnSpc>
                <a:spcPct val="100000"/>
              </a:lnSpc>
              <a:spcBef>
                <a:spcPts val="479"/>
              </a:spcBef>
            </a:pPr>
            <a:endParaRPr b="0" lang="de-DE" sz="2400" spc="-1" strike="noStrike">
              <a:solidFill>
                <a:srgbClr val="000000"/>
              </a:solidFill>
              <a:latin typeface="Calibri"/>
            </a:endParaRPr>
          </a:p>
          <a:p>
            <a:pPr>
              <a:lnSpc>
                <a:spcPct val="100000"/>
              </a:lnSpc>
              <a:spcBef>
                <a:spcPts val="479"/>
              </a:spcBef>
            </a:pPr>
            <a:endParaRPr b="0" lang="de-DE" sz="2400" spc="-1" strike="noStrike">
              <a:solidFill>
                <a:srgbClr val="000000"/>
              </a:solidFill>
              <a:latin typeface="Calibri"/>
            </a:endParaRPr>
          </a:p>
          <a:p>
            <a:pPr>
              <a:lnSpc>
                <a:spcPct val="100000"/>
              </a:lnSpc>
              <a:spcBef>
                <a:spcPts val="479"/>
              </a:spcBef>
            </a:pP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Ermittlung von Wert und Verbrauchshäufigkeit</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Ermittlung von Beschaffungsmöglichkeiten und -kosten</a:t>
            </a:r>
            <a:endParaRPr b="0" lang="de-DE" sz="2400" spc="-1" strike="noStrike">
              <a:solidFill>
                <a:srgbClr val="000000"/>
              </a:solidFill>
              <a:latin typeface="Calibri"/>
            </a:endParaRPr>
          </a:p>
        </p:txBody>
      </p:sp>
      <p:sp>
        <p:nvSpPr>
          <p:cNvPr id="212" name="CustomShape 3"/>
          <p:cNvSpPr/>
          <p:nvPr/>
        </p:nvSpPr>
        <p:spPr>
          <a:xfrm>
            <a:off x="3276000" y="2925000"/>
            <a:ext cx="1583640" cy="647640"/>
          </a:xfrm>
          <a:prstGeom prst="down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213" name="CustomShape 4"/>
          <p:cNvSpPr/>
          <p:nvPr/>
        </p:nvSpPr>
        <p:spPr>
          <a:xfrm>
            <a:off x="3276000" y="5157360"/>
            <a:ext cx="1583640" cy="647640"/>
          </a:xfrm>
          <a:prstGeom prst="down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214" name="CustomShape 5"/>
          <p:cNvSpPr/>
          <p:nvPr/>
        </p:nvSpPr>
        <p:spPr>
          <a:xfrm>
            <a:off x="1824840" y="3431880"/>
            <a:ext cx="5009040" cy="4561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400" spc="-1" strike="noStrike">
                <a:solidFill>
                  <a:srgbClr val="000000"/>
                </a:solidFill>
                <a:latin typeface="Calibri"/>
              </a:rPr>
              <a:t>Was wird wo und wie schnell benötigt?</a:t>
            </a:r>
            <a:endParaRPr b="0" lang="de-DE" sz="2400" spc="-1" strike="noStrike">
              <a:latin typeface="Arial"/>
            </a:endParaRPr>
          </a:p>
        </p:txBody>
      </p:sp>
      <p:sp>
        <p:nvSpPr>
          <p:cNvPr id="215" name="CustomShape 6"/>
          <p:cNvSpPr/>
          <p:nvPr/>
        </p:nvSpPr>
        <p:spPr>
          <a:xfrm>
            <a:off x="1825560" y="5877360"/>
            <a:ext cx="5502960" cy="4561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400" spc="-1" strike="noStrike">
                <a:solidFill>
                  <a:srgbClr val="000000"/>
                </a:solidFill>
                <a:latin typeface="Calibri"/>
              </a:rPr>
              <a:t>Wie ist es am günstigsten bereit zu stellen?</a:t>
            </a:r>
            <a:endParaRPr b="0" lang="de-DE" sz="2400" spc="-1" strike="noStrike">
              <a:latin typeface="Arial"/>
            </a:endParaRPr>
          </a:p>
        </p:txBody>
      </p:sp>
    </p:spTree>
  </p:cSld>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CustomShape 1"/>
          <p:cNvSpPr/>
          <p:nvPr/>
        </p:nvSpPr>
        <p:spPr>
          <a:xfrm>
            <a:off x="323640" y="5949360"/>
            <a:ext cx="8820000" cy="71964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2400" spc="-1" strike="noStrike">
                <a:solidFill>
                  <a:srgbClr val="ffffff"/>
                </a:solidFill>
                <a:latin typeface="Calibri"/>
              </a:rPr>
              <a:t>Zeitachse</a:t>
            </a:r>
            <a:endParaRPr b="0" lang="de-DE" sz="2400" spc="-1" strike="noStrike">
              <a:latin typeface="Arial"/>
            </a:endParaRPr>
          </a:p>
        </p:txBody>
      </p:sp>
      <p:sp>
        <p:nvSpPr>
          <p:cNvPr id="217" name="CustomShape 2"/>
          <p:cNvSpPr/>
          <p:nvPr/>
        </p:nvSpPr>
        <p:spPr>
          <a:xfrm>
            <a:off x="323640" y="2637000"/>
            <a:ext cx="1511640" cy="3384000"/>
          </a:xfrm>
          <a:prstGeom prst="rect">
            <a:avLst/>
          </a:prstGeom>
          <a:solidFill>
            <a:srgbClr val="92d050"/>
          </a:solidFill>
          <a:ln>
            <a:solidFill>
              <a:srgbClr val="92d05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latin typeface="Calibri"/>
              </a:rPr>
              <a:t>Vorgaben Management Markt Technik Vorschriften</a:t>
            </a:r>
            <a:endParaRPr b="0" lang="de-DE" sz="1800" spc="-1" strike="noStrike">
              <a:latin typeface="Arial"/>
            </a:endParaRPr>
          </a:p>
          <a:p>
            <a:pPr algn="ctr">
              <a:lnSpc>
                <a:spcPct val="100000"/>
              </a:lnSpc>
            </a:pPr>
            <a:r>
              <a:rPr b="0" lang="de-DE" sz="1800" spc="-1" strike="noStrike">
                <a:solidFill>
                  <a:srgbClr val="ffffff"/>
                </a:solidFill>
                <a:latin typeface="Calibri"/>
              </a:rPr>
              <a:t>Gesetze Normen</a:t>
            </a:r>
            <a:endParaRPr b="0" lang="de-DE" sz="1800" spc="-1" strike="noStrike">
              <a:latin typeface="Arial"/>
            </a:endParaRPr>
          </a:p>
        </p:txBody>
      </p:sp>
      <p:sp>
        <p:nvSpPr>
          <p:cNvPr id="218" name="CustomShape 3"/>
          <p:cNvSpPr/>
          <p:nvPr/>
        </p:nvSpPr>
        <p:spPr>
          <a:xfrm>
            <a:off x="1859400" y="4343400"/>
            <a:ext cx="1343880" cy="169668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latin typeface="Calibri"/>
              </a:rPr>
              <a:t>Strategie Beschaffung</a:t>
            </a:r>
            <a:endParaRPr b="0" lang="de-DE" sz="1800" spc="-1" strike="noStrike">
              <a:latin typeface="Arial"/>
            </a:endParaRPr>
          </a:p>
        </p:txBody>
      </p:sp>
      <p:sp>
        <p:nvSpPr>
          <p:cNvPr id="219" name="CustomShape 4"/>
          <p:cNvSpPr/>
          <p:nvPr/>
        </p:nvSpPr>
        <p:spPr>
          <a:xfrm>
            <a:off x="1859400" y="2637000"/>
            <a:ext cx="1376640" cy="1706040"/>
          </a:xfrm>
          <a:prstGeom prst="rect">
            <a:avLst/>
          </a:prstGeom>
          <a:solidFill>
            <a:srgbClr val="00b0f0"/>
          </a:solidFill>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latin typeface="Calibri"/>
              </a:rPr>
              <a:t>Strategie Instandh.</a:t>
            </a:r>
            <a:endParaRPr b="0" lang="de-DE" sz="1800" spc="-1" strike="noStrike">
              <a:latin typeface="Arial"/>
            </a:endParaRPr>
          </a:p>
        </p:txBody>
      </p:sp>
      <p:sp>
        <p:nvSpPr>
          <p:cNvPr id="220" name="CustomShape 5"/>
          <p:cNvSpPr/>
          <p:nvPr/>
        </p:nvSpPr>
        <p:spPr>
          <a:xfrm>
            <a:off x="3236400" y="188640"/>
            <a:ext cx="5734800" cy="2016000"/>
          </a:xfrm>
          <a:prstGeom prst="rect">
            <a:avLst/>
          </a:prstGeom>
          <a:solidFill>
            <a:srgbClr val="ffc000"/>
          </a:solidFill>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2400" spc="-1" strike="noStrike">
                <a:solidFill>
                  <a:srgbClr val="ffffff"/>
                </a:solidFill>
                <a:latin typeface="Calibri"/>
              </a:rPr>
              <a:t>Controlling &amp; Reporting</a:t>
            </a:r>
            <a:endParaRPr b="0" lang="de-DE" sz="2400" spc="-1" strike="noStrike">
              <a:latin typeface="Arial"/>
            </a:endParaRPr>
          </a:p>
          <a:p>
            <a:pPr algn="ctr">
              <a:lnSpc>
                <a:spcPct val="100000"/>
              </a:lnSpc>
            </a:pPr>
            <a:r>
              <a:rPr b="0" lang="de-DE" sz="2400" spc="-1" strike="noStrike">
                <a:solidFill>
                  <a:srgbClr val="ffffff"/>
                </a:solidFill>
                <a:latin typeface="Calibri"/>
              </a:rPr>
              <a:t>Transparente Darstellung aller Aktivitäten</a:t>
            </a:r>
            <a:endParaRPr b="0" lang="de-DE" sz="2400" spc="-1" strike="noStrike">
              <a:latin typeface="Arial"/>
            </a:endParaRPr>
          </a:p>
          <a:p>
            <a:pPr algn="ctr">
              <a:lnSpc>
                <a:spcPct val="100000"/>
              </a:lnSpc>
            </a:pPr>
            <a:r>
              <a:rPr b="0" lang="de-DE" sz="2400" spc="-1" strike="noStrike">
                <a:solidFill>
                  <a:srgbClr val="ffffff"/>
                </a:solidFill>
                <a:latin typeface="Calibri"/>
              </a:rPr>
              <a:t>Offene Kommunikation &amp; kurze Entscheidungswege</a:t>
            </a:r>
            <a:endParaRPr b="0" lang="de-DE" sz="2400" spc="-1" strike="noStrike">
              <a:latin typeface="Arial"/>
            </a:endParaRPr>
          </a:p>
        </p:txBody>
      </p:sp>
      <p:sp>
        <p:nvSpPr>
          <p:cNvPr id="221" name="CustomShape 6"/>
          <p:cNvSpPr/>
          <p:nvPr/>
        </p:nvSpPr>
        <p:spPr>
          <a:xfrm>
            <a:off x="3236400" y="2205000"/>
            <a:ext cx="1911240" cy="3835080"/>
          </a:xfrm>
          <a:prstGeom prst="rect">
            <a:avLst/>
          </a:prstGeom>
          <a:solidFill>
            <a:srgbClr val="002060"/>
          </a:solidFill>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nSpc>
                <a:spcPct val="100000"/>
              </a:lnSpc>
            </a:pPr>
            <a:r>
              <a:rPr b="0" lang="de-DE" sz="2400" spc="-1" strike="noStrike">
                <a:solidFill>
                  <a:srgbClr val="ffffff"/>
                </a:solidFill>
                <a:latin typeface="Calibri"/>
              </a:rPr>
              <a:t>Prozessdaten</a:t>
            </a:r>
            <a:endParaRPr b="0" lang="de-DE" sz="2400" spc="-1" strike="noStrike">
              <a:latin typeface="Arial"/>
            </a:endParaRPr>
          </a:p>
          <a:p>
            <a:pPr>
              <a:lnSpc>
                <a:spcPct val="100000"/>
              </a:lnSpc>
            </a:pPr>
            <a:endParaRPr b="0" lang="de-DE" sz="2400" spc="-1" strike="noStrike">
              <a:latin typeface="Arial"/>
            </a:endParaRPr>
          </a:p>
          <a:p>
            <a:pPr>
              <a:lnSpc>
                <a:spcPct val="100000"/>
              </a:lnSpc>
            </a:pPr>
            <a:r>
              <a:rPr b="0" lang="de-DE" sz="2400" spc="-1" strike="noStrike">
                <a:solidFill>
                  <a:srgbClr val="ffffff"/>
                </a:solidFill>
                <a:latin typeface="Calibri"/>
              </a:rPr>
              <a:t>Stammdaten</a:t>
            </a:r>
            <a:r>
              <a:rPr b="0" lang="de-DE" sz="1800" spc="-1" strike="noStrike">
                <a:solidFill>
                  <a:srgbClr val="ffffff"/>
                </a:solidFill>
                <a:latin typeface="Calibri"/>
              </a:rPr>
              <a:t> </a:t>
            </a:r>
            <a:endParaRPr b="0" lang="de-DE" sz="1800" spc="-1" strike="noStrike">
              <a:latin typeface="Arial"/>
            </a:endParaRPr>
          </a:p>
          <a:p>
            <a:pPr>
              <a:lnSpc>
                <a:spcPct val="100000"/>
              </a:lnSpc>
            </a:pPr>
            <a:endParaRPr b="0" lang="de-DE" sz="1800" spc="-1" strike="noStrike">
              <a:latin typeface="Arial"/>
            </a:endParaRPr>
          </a:p>
          <a:p>
            <a:pPr>
              <a:lnSpc>
                <a:spcPct val="100000"/>
              </a:lnSpc>
            </a:pPr>
            <a:r>
              <a:rPr b="0" lang="de-DE" sz="2000" spc="-1" strike="noStrike">
                <a:solidFill>
                  <a:srgbClr val="ffffff"/>
                </a:solidFill>
                <a:latin typeface="Calibri"/>
              </a:rPr>
              <a:t>generieren analysieren  bewerten  auswerten     bereit stellen </a:t>
            </a:r>
            <a:endParaRPr b="0" lang="de-DE" sz="2000" spc="-1" strike="noStrike">
              <a:latin typeface="Arial"/>
            </a:endParaRPr>
          </a:p>
        </p:txBody>
      </p:sp>
      <p:sp>
        <p:nvSpPr>
          <p:cNvPr id="222" name="CustomShape 7"/>
          <p:cNvSpPr/>
          <p:nvPr/>
        </p:nvSpPr>
        <p:spPr>
          <a:xfrm>
            <a:off x="323640" y="188640"/>
            <a:ext cx="2880000" cy="244440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2400" spc="-1" strike="noStrike">
                <a:solidFill>
                  <a:srgbClr val="ffffff"/>
                </a:solidFill>
                <a:latin typeface="Calibri"/>
              </a:rPr>
              <a:t>Bedingungen prüfen Projektteam zusammen stellen interdisziplinäre Zusammenarbeit focieren</a:t>
            </a:r>
            <a:endParaRPr b="0" lang="de-DE" sz="2400" spc="-1" strike="noStrike">
              <a:latin typeface="Arial"/>
            </a:endParaRPr>
          </a:p>
        </p:txBody>
      </p:sp>
      <p:sp>
        <p:nvSpPr>
          <p:cNvPr id="223" name="CustomShape 8"/>
          <p:cNvSpPr/>
          <p:nvPr/>
        </p:nvSpPr>
        <p:spPr>
          <a:xfrm>
            <a:off x="5148000" y="2205000"/>
            <a:ext cx="1911240" cy="383508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latin typeface="Calibri"/>
              </a:rPr>
              <a:t>Anhand der Erfahrungen und Dokumentationen</a:t>
            </a:r>
            <a:endParaRPr b="0" lang="de-DE" sz="1800" spc="-1" strike="noStrike">
              <a:latin typeface="Arial"/>
            </a:endParaRPr>
          </a:p>
          <a:p>
            <a:pPr algn="ctr">
              <a:lnSpc>
                <a:spcPct val="100000"/>
              </a:lnSpc>
            </a:pPr>
            <a:r>
              <a:rPr b="0" lang="de-DE" sz="1800" spc="-1" strike="noStrike">
                <a:solidFill>
                  <a:srgbClr val="ffffff"/>
                </a:solidFill>
                <a:latin typeface="Calibri"/>
              </a:rPr>
              <a:t>+ die Auswertung von gewonnenen Daten der Sensorik etc. werden Prognosen zum Ersatzteilbedarf und zum Ausfallverhalten der Anlagen erstellt.</a:t>
            </a:r>
            <a:endParaRPr b="0" lang="de-DE" sz="1800" spc="-1" strike="noStrike">
              <a:latin typeface="Arial"/>
            </a:endParaRPr>
          </a:p>
        </p:txBody>
      </p:sp>
      <p:sp>
        <p:nvSpPr>
          <p:cNvPr id="224" name="CustomShape 9"/>
          <p:cNvSpPr/>
          <p:nvPr/>
        </p:nvSpPr>
        <p:spPr>
          <a:xfrm>
            <a:off x="6948360" y="1989000"/>
            <a:ext cx="2055240" cy="4051080"/>
          </a:xfrm>
          <a:prstGeom prst="rect">
            <a:avLst/>
          </a:prstGeom>
          <a:solidFill>
            <a:srgbClr val="00b050"/>
          </a:solidFill>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latin typeface="Calibri"/>
              </a:rPr>
              <a:t>-Prognosen optimieren</a:t>
            </a:r>
            <a:endParaRPr b="0" lang="de-DE" sz="1800" spc="-1" strike="noStrike">
              <a:latin typeface="Arial"/>
            </a:endParaRPr>
          </a:p>
          <a:p>
            <a:pPr algn="ctr">
              <a:lnSpc>
                <a:spcPct val="100000"/>
              </a:lnSpc>
            </a:pPr>
            <a:r>
              <a:rPr b="0" lang="de-DE" sz="1800" spc="-1" strike="noStrike">
                <a:solidFill>
                  <a:srgbClr val="ffffff"/>
                </a:solidFill>
                <a:latin typeface="Calibri"/>
              </a:rPr>
              <a:t>-Stammdaten digitalisieren optimieren</a:t>
            </a:r>
            <a:endParaRPr b="0" lang="de-DE" sz="1800" spc="-1" strike="noStrike">
              <a:latin typeface="Arial"/>
            </a:endParaRPr>
          </a:p>
          <a:p>
            <a:pPr algn="ctr">
              <a:lnSpc>
                <a:spcPct val="100000"/>
              </a:lnSpc>
            </a:pPr>
            <a:r>
              <a:rPr b="0" lang="de-DE" sz="1800" spc="-1" strike="noStrike">
                <a:solidFill>
                  <a:srgbClr val="ffffff"/>
                </a:solidFill>
                <a:latin typeface="Calibri"/>
              </a:rPr>
              <a:t>-Instandhaltung digitalisieren optimieren</a:t>
            </a:r>
            <a:endParaRPr b="0" lang="de-DE" sz="1800" spc="-1" strike="noStrike">
              <a:latin typeface="Arial"/>
            </a:endParaRPr>
          </a:p>
          <a:p>
            <a:pPr algn="ctr">
              <a:lnSpc>
                <a:spcPct val="100000"/>
              </a:lnSpc>
            </a:pPr>
            <a:r>
              <a:rPr b="0" lang="de-DE" sz="1600" spc="-1" strike="noStrike">
                <a:solidFill>
                  <a:srgbClr val="ffffff"/>
                </a:solidFill>
                <a:latin typeface="Calibri"/>
              </a:rPr>
              <a:t>Ersatzteilmanagement </a:t>
            </a:r>
            <a:r>
              <a:rPr b="0" lang="de-DE" sz="1800" spc="-1" strike="noStrike">
                <a:solidFill>
                  <a:srgbClr val="ffffff"/>
                </a:solidFill>
                <a:latin typeface="Calibri"/>
              </a:rPr>
              <a:t>digitalisieren optimieren</a:t>
            </a:r>
            <a:endParaRPr b="0" lang="de-DE" sz="1800" spc="-1" strike="noStrike">
              <a:latin typeface="Arial"/>
            </a:endParaRPr>
          </a:p>
          <a:p>
            <a:pPr algn="ctr">
              <a:lnSpc>
                <a:spcPct val="100000"/>
              </a:lnSpc>
            </a:pPr>
            <a:r>
              <a:rPr b="0" lang="de-DE" sz="1800" spc="-1" strike="noStrike">
                <a:solidFill>
                  <a:srgbClr val="ffffff"/>
                </a:solidFill>
                <a:latin typeface="Calibri"/>
              </a:rPr>
              <a:t>-Beschaffung digitalisieren optimieren</a:t>
            </a:r>
            <a:endParaRPr b="0" lang="de-DE" sz="1800" spc="-1" strike="noStrike">
              <a:latin typeface="Arial"/>
            </a:endParaRPr>
          </a:p>
        </p:txBody>
      </p:sp>
    </p:spTree>
  </p:cSld>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TextShape 1"/>
          <p:cNvSpPr txBox="1"/>
          <p:nvPr/>
        </p:nvSpPr>
        <p:spPr>
          <a:xfrm>
            <a:off x="457200" y="1481400"/>
            <a:ext cx="8229240" cy="5101560"/>
          </a:xfrm>
          <a:prstGeom prst="rect">
            <a:avLst/>
          </a:prstGeom>
          <a:noFill/>
          <a:ln>
            <a:noFill/>
          </a:ln>
        </p:spPr>
        <p:txBody>
          <a:bodyPr lIns="90000" rIns="90000" tIns="45000" bIns="45000">
            <a:normAutofit/>
          </a:bodyPr>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Analysieren sie die gewonnen Daten und werten ihre Erfahrungen aus</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Analysieren sie das Ausfallverhalten ihrer Maschinen und Anlagen</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Prognostizieren sie den Ersatzteilbedarf und das Ausfallverhalten und Zeitpunkt.</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Erstellen sie harmonisierte Pläne auf Basis der gewonnen Daten und Erkenntnisse.</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Aktualisieren und optimieren sie ihre gewonnen Stammdaten regelmäßig.</a:t>
            </a:r>
            <a:endParaRPr b="0" lang="de-DE" sz="27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700" spc="-1" strike="noStrike">
                <a:solidFill>
                  <a:srgbClr val="000000"/>
                </a:solidFill>
                <a:latin typeface="Lucida Sans Unicode"/>
              </a:rPr>
              <a:t>Aktualisieren sie ihre Ersatzteilstrategie regelmäßig und überprüfen alle Vorgänge.</a:t>
            </a:r>
            <a:endParaRPr b="0" lang="de-DE" sz="2700" spc="-1" strike="noStrike">
              <a:solidFill>
                <a:srgbClr val="000000"/>
              </a:solidFill>
              <a:latin typeface="Lucida Sans Unicode"/>
            </a:endParaRPr>
          </a:p>
          <a:p>
            <a:pPr>
              <a:lnSpc>
                <a:spcPct val="100000"/>
              </a:lnSpc>
              <a:spcBef>
                <a:spcPts val="400"/>
              </a:spcBef>
            </a:pPr>
            <a:endParaRPr b="0" lang="de-DE" sz="2700" spc="-1" strike="noStrike">
              <a:solidFill>
                <a:srgbClr val="000000"/>
              </a:solidFill>
              <a:latin typeface="Lucida Sans Unicode"/>
            </a:endParaRPr>
          </a:p>
        </p:txBody>
      </p:sp>
      <p:sp>
        <p:nvSpPr>
          <p:cNvPr id="226" name="TextShape 2"/>
          <p:cNvSpPr txBox="1"/>
          <p:nvPr/>
        </p:nvSpPr>
        <p:spPr>
          <a:xfrm>
            <a:off x="457200" y="274680"/>
            <a:ext cx="8229240" cy="1142640"/>
          </a:xfrm>
          <a:prstGeom prst="rect">
            <a:avLst/>
          </a:prstGeom>
          <a:noFill/>
          <a:ln>
            <a:noFill/>
          </a:ln>
        </p:spPr>
        <p:txBody>
          <a:bodyPr lIns="90000" rIns="90000" tIns="45000" bIns="45000" anchor="ctr"/>
          <a:p>
            <a:pPr>
              <a:lnSpc>
                <a:spcPct val="100000"/>
              </a:lnSpc>
            </a:pPr>
            <a:r>
              <a:rPr b="1" lang="de-DE" sz="3200" spc="-1" strike="noStrike">
                <a:solidFill>
                  <a:srgbClr val="000000"/>
                </a:solidFill>
                <a:latin typeface="Lucida Sans Unicode"/>
              </a:rPr>
              <a:t>Anforderungen an die Instandhaltung zur Festlegung einer Ersatzteilstrategie</a:t>
            </a:r>
            <a:endParaRPr b="0" lang="de-DE" sz="3200" spc="-1" strike="noStrike">
              <a:solidFill>
                <a:srgbClr val="000000"/>
              </a:solidFill>
              <a:latin typeface="Lucida Sans Unicode"/>
            </a:endParaRPr>
          </a:p>
        </p:txBody>
      </p:sp>
    </p:spTree>
  </p:cSld>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TextShape 1"/>
          <p:cNvSpPr txBox="1"/>
          <p:nvPr/>
        </p:nvSpPr>
        <p:spPr>
          <a:xfrm>
            <a:off x="457200" y="274680"/>
            <a:ext cx="8229240" cy="921600"/>
          </a:xfrm>
          <a:prstGeom prst="rect">
            <a:avLst/>
          </a:prstGeom>
          <a:noFill/>
          <a:ln>
            <a:noFill/>
          </a:ln>
        </p:spPr>
        <p:txBody>
          <a:bodyPr lIns="90000" rIns="90000" tIns="45000" bIns="45000" anchor="ctr">
            <a:normAutofit/>
          </a:bodyPr>
          <a:p>
            <a:pPr>
              <a:lnSpc>
                <a:spcPct val="100000"/>
              </a:lnSpc>
            </a:pPr>
            <a:r>
              <a:rPr b="1" lang="de-DE" sz="3200" spc="-1" strike="noStrike">
                <a:solidFill>
                  <a:srgbClr val="464646"/>
                </a:solidFill>
                <a:latin typeface="Lucida Sans Unicode"/>
              </a:rPr>
              <a:t>Potenziale zur Kostensenkung in der Instandhaltung durch ein effizientes Ersatzteilmanagement</a:t>
            </a:r>
            <a:endParaRPr b="0" lang="de-DE" sz="3200" spc="-1" strike="noStrike">
              <a:solidFill>
                <a:srgbClr val="000000"/>
              </a:solidFill>
              <a:latin typeface="Lucida Sans Unicode"/>
            </a:endParaRPr>
          </a:p>
        </p:txBody>
      </p:sp>
      <p:sp>
        <p:nvSpPr>
          <p:cNvPr id="228" name="TextShape 2"/>
          <p:cNvSpPr txBox="1"/>
          <p:nvPr/>
        </p:nvSpPr>
        <p:spPr>
          <a:xfrm>
            <a:off x="457200" y="1412640"/>
            <a:ext cx="8229240" cy="5170320"/>
          </a:xfrm>
          <a:prstGeom prst="rect">
            <a:avLst/>
          </a:prstGeom>
          <a:noFill/>
          <a:ln>
            <a:noFill/>
          </a:ln>
        </p:spPr>
        <p:txBody>
          <a:bodyPr lIns="90000" rIns="90000" tIns="45000" bIns="45000">
            <a:normAutofit/>
          </a:bodyPr>
          <a:p>
            <a:pPr marL="365760" indent="-255600">
              <a:lnSpc>
                <a:spcPct val="100000"/>
              </a:lnSpc>
              <a:spcBef>
                <a:spcPts val="400"/>
              </a:spcBef>
              <a:buClr>
                <a:srgbClr val="2da2bf"/>
              </a:buClr>
              <a:buSzPct val="68000"/>
              <a:buFont typeface="Wingdings 3" charset="2"/>
              <a:buChar char=""/>
            </a:pPr>
            <a:r>
              <a:rPr b="0" lang="de-DE" sz="2400" spc="-1" strike="noStrike">
                <a:solidFill>
                  <a:srgbClr val="000000"/>
                </a:solidFill>
                <a:latin typeface="Lucida Sans Unicode"/>
              </a:rPr>
              <a:t>Anforderungen an die Instandhaltung aufgrund der Markterfordernisse regelmäßig überprüfen und Ersatzteilmanagement daran ausrichten</a:t>
            </a:r>
            <a:endParaRPr b="0" lang="de-DE" sz="24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400" spc="-1" strike="noStrike">
                <a:solidFill>
                  <a:srgbClr val="000000"/>
                </a:solidFill>
                <a:latin typeface="Lucida Sans Unicode"/>
              </a:rPr>
              <a:t>Möglichkeiten von Online-Bestellungen mit festen Lieferzusagen prüfen</a:t>
            </a:r>
            <a:endParaRPr b="0" lang="de-DE" sz="24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400" spc="-1" strike="noStrike">
                <a:solidFill>
                  <a:srgbClr val="000000"/>
                </a:solidFill>
                <a:latin typeface="Lucida Sans Unicode"/>
              </a:rPr>
              <a:t>Lieferantenmanagement mit dezentralen Lagern und vorhalten von bestimmten Ersatzteilen</a:t>
            </a:r>
            <a:endParaRPr b="0" lang="de-DE" sz="24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400" spc="-1" strike="noStrike">
                <a:solidFill>
                  <a:srgbClr val="000000"/>
                </a:solidFill>
                <a:latin typeface="Lucida Sans Unicode"/>
              </a:rPr>
              <a:t>Regelmäßige Bestandsanalysen mit professionellen Lagerverwaltungssystemen durchführen</a:t>
            </a:r>
            <a:endParaRPr b="0" lang="de-DE" sz="24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400" spc="-1" strike="noStrike">
                <a:solidFill>
                  <a:srgbClr val="000000"/>
                </a:solidFill>
                <a:latin typeface="Lucida Sans Unicode"/>
              </a:rPr>
              <a:t>Risikobeurteilung der Lieferanten – Ausfallrisiko </a:t>
            </a:r>
            <a:endParaRPr b="0" lang="de-DE" sz="24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400" spc="-1" strike="noStrike">
                <a:solidFill>
                  <a:srgbClr val="000000"/>
                </a:solidFill>
                <a:latin typeface="Lucida Sans Unicode"/>
              </a:rPr>
              <a:t>Redundante Lieferketten aufbauen </a:t>
            </a:r>
            <a:endParaRPr b="0" lang="de-DE" sz="24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400" spc="-1" strike="noStrike">
                <a:solidFill>
                  <a:srgbClr val="000000"/>
                </a:solidFill>
                <a:latin typeface="Lucida Sans Unicode"/>
              </a:rPr>
              <a:t>Stammdaten – Wissensdatenbank - Netzwerke</a:t>
            </a:r>
            <a:endParaRPr b="0" lang="de-DE" sz="2400" spc="-1" strike="noStrike">
              <a:solidFill>
                <a:srgbClr val="000000"/>
              </a:solidFill>
              <a:latin typeface="Lucida Sans Unicode"/>
            </a:endParaRPr>
          </a:p>
        </p:txBody>
      </p:sp>
    </p:spTree>
  </p:cSld>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TextShape 1"/>
          <p:cNvSpPr txBox="1"/>
          <p:nvPr/>
        </p:nvSpPr>
        <p:spPr>
          <a:xfrm>
            <a:off x="457200" y="1481400"/>
            <a:ext cx="8229240" cy="4525560"/>
          </a:xfrm>
          <a:prstGeom prst="rect">
            <a:avLst/>
          </a:prstGeom>
          <a:noFill/>
          <a:ln>
            <a:noFill/>
          </a:ln>
        </p:spPr>
        <p:txBody>
          <a:bodyPr lIns="90000" rIns="90000" tIns="45000" bIns="45000">
            <a:normAutofit/>
          </a:bodyPr>
          <a:p>
            <a:pPr marL="365760" indent="-255600">
              <a:lnSpc>
                <a:spcPct val="100000"/>
              </a:lnSpc>
              <a:spcBef>
                <a:spcPts val="400"/>
              </a:spcBef>
              <a:buClr>
                <a:srgbClr val="2da2bf"/>
              </a:buClr>
              <a:buSzPct val="68000"/>
              <a:buFont typeface="Wingdings 3" charset="2"/>
              <a:buChar char=""/>
            </a:pPr>
            <a:r>
              <a:rPr b="0" lang="de-DE" sz="2800" spc="-1" strike="noStrike">
                <a:solidFill>
                  <a:srgbClr val="000000"/>
                </a:solidFill>
                <a:latin typeface="Lucida Sans Unicode"/>
              </a:rPr>
              <a:t>Vorratslagerhaltung oder Bedarfsweise Bestellung?</a:t>
            </a:r>
            <a:endParaRPr b="0" lang="de-DE" sz="28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800" spc="-1" strike="noStrike">
                <a:solidFill>
                  <a:srgbClr val="000000"/>
                </a:solidFill>
                <a:latin typeface="Lucida Sans Unicode"/>
              </a:rPr>
              <a:t>Wo soll gelagert werden? Magazin?</a:t>
            </a:r>
            <a:endParaRPr b="0" lang="de-DE" sz="28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800" spc="-1" strike="noStrike">
                <a:solidFill>
                  <a:srgbClr val="000000"/>
                </a:solidFill>
                <a:latin typeface="Lucida Sans Unicode"/>
              </a:rPr>
              <a:t>Wie hoch sind die Sicherheitsbestände?</a:t>
            </a:r>
            <a:endParaRPr b="0" lang="de-DE" sz="28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800" spc="-1" strike="noStrike">
                <a:solidFill>
                  <a:srgbClr val="000000"/>
                </a:solidFill>
                <a:latin typeface="Lucida Sans Unicode"/>
              </a:rPr>
              <a:t>Wie erfolgt die Bestellauslösung?</a:t>
            </a:r>
            <a:endParaRPr b="0" lang="de-DE" sz="28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800" spc="-1" strike="noStrike">
                <a:solidFill>
                  <a:srgbClr val="000000"/>
                </a:solidFill>
                <a:latin typeface="Lucida Sans Unicode"/>
              </a:rPr>
              <a:t>Wie groß sollen die Beschaffungsmengen sein?</a:t>
            </a:r>
            <a:endParaRPr b="0" lang="de-DE" sz="2800" spc="-1" strike="noStrike">
              <a:solidFill>
                <a:srgbClr val="000000"/>
              </a:solidFill>
              <a:latin typeface="Lucida Sans Unicode"/>
            </a:endParaRPr>
          </a:p>
          <a:p>
            <a:pPr marL="365760" indent="-255600">
              <a:lnSpc>
                <a:spcPct val="100000"/>
              </a:lnSpc>
              <a:spcBef>
                <a:spcPts val="400"/>
              </a:spcBef>
              <a:buClr>
                <a:srgbClr val="2da2bf"/>
              </a:buClr>
              <a:buSzPct val="68000"/>
              <a:buFont typeface="Wingdings 3" charset="2"/>
              <a:buChar char=""/>
            </a:pPr>
            <a:r>
              <a:rPr b="0" lang="de-DE" sz="2800" spc="-1" strike="noStrike">
                <a:solidFill>
                  <a:srgbClr val="000000"/>
                </a:solidFill>
                <a:latin typeface="Lucida Sans Unicode"/>
              </a:rPr>
              <a:t>Festgelegt wird die Ersatzteilstrategie vom Management die das Instandhaltungsbudget und die grundsätzliche Instandhaltungstrategie bestimmt</a:t>
            </a:r>
            <a:endParaRPr b="0" lang="de-DE" sz="2800" spc="-1" strike="noStrike">
              <a:solidFill>
                <a:srgbClr val="000000"/>
              </a:solidFill>
              <a:latin typeface="Lucida Sans Unicode"/>
            </a:endParaRPr>
          </a:p>
        </p:txBody>
      </p:sp>
      <p:sp>
        <p:nvSpPr>
          <p:cNvPr id="230" name="TextShape 2"/>
          <p:cNvSpPr txBox="1"/>
          <p:nvPr/>
        </p:nvSpPr>
        <p:spPr>
          <a:xfrm>
            <a:off x="457200" y="274680"/>
            <a:ext cx="8229240" cy="1142640"/>
          </a:xfrm>
          <a:prstGeom prst="rect">
            <a:avLst/>
          </a:prstGeom>
          <a:noFill/>
          <a:ln>
            <a:noFill/>
          </a:ln>
        </p:spPr>
        <p:txBody>
          <a:bodyPr lIns="90000" rIns="90000" tIns="45000" bIns="45000" anchor="ctr">
            <a:normAutofit/>
          </a:bodyPr>
          <a:p>
            <a:pPr>
              <a:lnSpc>
                <a:spcPct val="100000"/>
              </a:lnSpc>
            </a:pPr>
            <a:r>
              <a:rPr b="1" lang="de-DE" sz="3200" spc="-1" strike="noStrike">
                <a:solidFill>
                  <a:srgbClr val="464646"/>
                </a:solidFill>
                <a:latin typeface="Lucida Sans Unicode"/>
              </a:rPr>
              <a:t>Die grundsätzlichen Fragen einer effizienten Materialwirtschaft</a:t>
            </a:r>
            <a:endParaRPr b="0" lang="de-DE" sz="3200" spc="-1" strike="noStrike">
              <a:solidFill>
                <a:srgbClr val="000000"/>
              </a:solidFill>
              <a:latin typeface="Lucida Sans Unicode"/>
            </a:endParaRPr>
          </a:p>
        </p:txBody>
      </p:sp>
    </p:spTree>
  </p:cSld>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TextShape 1"/>
          <p:cNvSpPr txBox="1"/>
          <p:nvPr/>
        </p:nvSpPr>
        <p:spPr>
          <a:xfrm>
            <a:off x="457200" y="274680"/>
            <a:ext cx="8229240" cy="993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Bestimmungsgrößen der Lagerstrategie</a:t>
            </a:r>
            <a:endParaRPr b="0" lang="de-DE" sz="3200" spc="-1" strike="noStrike">
              <a:solidFill>
                <a:srgbClr val="000000"/>
              </a:solidFill>
              <a:latin typeface="Calibri"/>
            </a:endParaRPr>
          </a:p>
        </p:txBody>
      </p:sp>
      <p:grpSp>
        <p:nvGrpSpPr>
          <p:cNvPr id="232" name="Group 2"/>
          <p:cNvGrpSpPr/>
          <p:nvPr/>
        </p:nvGrpSpPr>
        <p:grpSpPr>
          <a:xfrm>
            <a:off x="0" y="1451880"/>
            <a:ext cx="9143640" cy="5244480"/>
            <a:chOff x="0" y="1451880"/>
            <a:chExt cx="9143640" cy="5244480"/>
          </a:xfrm>
        </p:grpSpPr>
        <p:sp>
          <p:nvSpPr>
            <p:cNvPr id="233" name="CustomShape 3"/>
            <p:cNvSpPr/>
            <p:nvPr/>
          </p:nvSpPr>
          <p:spPr>
            <a:xfrm>
              <a:off x="179640" y="184500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Beschaffungs-kosten</a:t>
              </a:r>
              <a:endParaRPr b="0" lang="de-DE" sz="2400" spc="-1" strike="noStrike">
                <a:latin typeface="Arial"/>
              </a:endParaRPr>
            </a:p>
          </p:txBody>
        </p:sp>
        <p:sp>
          <p:nvSpPr>
            <p:cNvPr id="234" name="CustomShape 4"/>
            <p:cNvSpPr/>
            <p:nvPr/>
          </p:nvSpPr>
          <p:spPr>
            <a:xfrm>
              <a:off x="3420000" y="145188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Reaktionszeiten</a:t>
              </a:r>
              <a:endParaRPr b="0" lang="de-DE" sz="2400" spc="-1" strike="noStrike">
                <a:latin typeface="Arial"/>
              </a:endParaRPr>
            </a:p>
          </p:txBody>
        </p:sp>
        <p:sp>
          <p:nvSpPr>
            <p:cNvPr id="235" name="CustomShape 5"/>
            <p:cNvSpPr/>
            <p:nvPr/>
          </p:nvSpPr>
          <p:spPr>
            <a:xfrm>
              <a:off x="6660360" y="184500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Beschaffungs-markt</a:t>
              </a:r>
              <a:endParaRPr b="0" lang="de-DE" sz="2400" spc="-1" strike="noStrike">
                <a:latin typeface="Arial"/>
              </a:endParaRPr>
            </a:p>
          </p:txBody>
        </p:sp>
        <p:sp>
          <p:nvSpPr>
            <p:cNvPr id="236" name="CustomShape 6"/>
            <p:cNvSpPr/>
            <p:nvPr/>
          </p:nvSpPr>
          <p:spPr>
            <a:xfrm>
              <a:off x="0" y="314100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Deckungs-beiträge</a:t>
              </a:r>
              <a:endParaRPr b="0" lang="de-DE" sz="2400" spc="-1" strike="noStrike">
                <a:latin typeface="Arial"/>
              </a:endParaRPr>
            </a:p>
          </p:txBody>
        </p:sp>
        <p:sp>
          <p:nvSpPr>
            <p:cNvPr id="237" name="CustomShape 7"/>
            <p:cNvSpPr/>
            <p:nvPr/>
          </p:nvSpPr>
          <p:spPr>
            <a:xfrm>
              <a:off x="6660360" y="443700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Lagerkosten</a:t>
              </a:r>
              <a:endParaRPr b="0" lang="de-DE" sz="2400" spc="-1" strike="noStrike">
                <a:latin typeface="Arial"/>
              </a:endParaRPr>
            </a:p>
          </p:txBody>
        </p:sp>
        <p:sp>
          <p:nvSpPr>
            <p:cNvPr id="238" name="CustomShape 8"/>
            <p:cNvSpPr/>
            <p:nvPr/>
          </p:nvSpPr>
          <p:spPr>
            <a:xfrm>
              <a:off x="6839640" y="314100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Puffer-kapazitäten</a:t>
              </a:r>
              <a:endParaRPr b="0" lang="de-DE" sz="2400" spc="-1" strike="noStrike">
                <a:latin typeface="Arial"/>
              </a:endParaRPr>
            </a:p>
          </p:txBody>
        </p:sp>
        <p:sp>
          <p:nvSpPr>
            <p:cNvPr id="239" name="CustomShape 9"/>
            <p:cNvSpPr/>
            <p:nvPr/>
          </p:nvSpPr>
          <p:spPr>
            <a:xfrm>
              <a:off x="179640" y="443700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Lager-möglichkeiten</a:t>
              </a:r>
              <a:endParaRPr b="0" lang="de-DE" sz="2400" spc="-1" strike="noStrike">
                <a:latin typeface="Arial"/>
              </a:endParaRPr>
            </a:p>
          </p:txBody>
        </p:sp>
        <p:sp>
          <p:nvSpPr>
            <p:cNvPr id="240" name="CustomShape 10"/>
            <p:cNvSpPr/>
            <p:nvPr/>
          </p:nvSpPr>
          <p:spPr>
            <a:xfrm>
              <a:off x="2195640" y="558936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Normen Vorschriften</a:t>
              </a:r>
              <a:endParaRPr b="0" lang="de-DE" sz="2400" spc="-1" strike="noStrike">
                <a:latin typeface="Arial"/>
              </a:endParaRPr>
            </a:p>
          </p:txBody>
        </p:sp>
        <p:sp>
          <p:nvSpPr>
            <p:cNvPr id="241" name="CustomShape 11"/>
            <p:cNvSpPr/>
            <p:nvPr/>
          </p:nvSpPr>
          <p:spPr>
            <a:xfrm>
              <a:off x="4644000" y="5589360"/>
              <a:ext cx="2304000" cy="1107000"/>
            </a:xfrm>
            <a:prstGeom prst="rect">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tIns="91440" bIns="91440" anchor="ctr"/>
            <a:p>
              <a:pPr algn="ctr">
                <a:lnSpc>
                  <a:spcPct val="90000"/>
                </a:lnSpc>
                <a:spcAft>
                  <a:spcPts val="839"/>
                </a:spcAft>
              </a:pPr>
              <a:r>
                <a:rPr b="0" lang="de-DE" sz="2400" spc="-1" strike="noStrike">
                  <a:solidFill>
                    <a:srgbClr val="ffffff"/>
                  </a:solidFill>
                  <a:latin typeface="Calibri"/>
                </a:rPr>
                <a:t>Verbrauchs-verhalten</a:t>
              </a:r>
              <a:endParaRPr b="0" lang="de-DE" sz="2400" spc="-1" strike="noStrike">
                <a:latin typeface="Arial"/>
              </a:endParaRPr>
            </a:p>
          </p:txBody>
        </p:sp>
      </p:grpSp>
      <p:grpSp>
        <p:nvGrpSpPr>
          <p:cNvPr id="242" name="Group 12"/>
          <p:cNvGrpSpPr/>
          <p:nvPr/>
        </p:nvGrpSpPr>
        <p:grpSpPr>
          <a:xfrm>
            <a:off x="0" y="0"/>
            <a:ext cx="36000" cy="36000"/>
            <a:chOff x="0" y="0"/>
            <a:chExt cx="36000" cy="36000"/>
          </a:xfrm>
        </p:grpSpPr>
      </p:grpSp>
      <p:sp>
        <p:nvSpPr>
          <p:cNvPr id="243" name="CustomShape 13"/>
          <p:cNvSpPr/>
          <p:nvPr/>
        </p:nvSpPr>
        <p:spPr>
          <a:xfrm>
            <a:off x="3060000" y="3141000"/>
            <a:ext cx="3384000" cy="1918800"/>
          </a:xfrm>
          <a:prstGeom prst="rect">
            <a:avLst/>
          </a:prstGeom>
          <a:noFill/>
          <a:ln>
            <a:noFill/>
          </a:ln>
        </p:spPr>
        <p:style>
          <a:lnRef idx="0"/>
          <a:fillRef idx="0"/>
          <a:effectRef idx="0"/>
          <a:fontRef idx="minor"/>
        </p:style>
        <p:txBody>
          <a:bodyPr lIns="90000" rIns="90000" tIns="45000" bIns="45000"/>
          <a:p>
            <a:pPr algn="ctr">
              <a:lnSpc>
                <a:spcPct val="100000"/>
              </a:lnSpc>
            </a:pPr>
            <a:r>
              <a:rPr b="1" lang="de-DE" sz="4000" spc="-1" strike="noStrike">
                <a:solidFill>
                  <a:srgbClr val="000000"/>
                </a:solidFill>
                <a:latin typeface="Calibri"/>
              </a:rPr>
              <a:t>Lagern oder bedarfsweise bestellen?</a:t>
            </a:r>
            <a:endParaRPr b="0" lang="de-DE" sz="4000" spc="-1" strike="noStrike">
              <a:latin typeface="Arial"/>
            </a:endParaRPr>
          </a:p>
        </p:txBody>
      </p:sp>
    </p:spTree>
  </p:cSld>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TextShape 1"/>
          <p:cNvSpPr txBox="1"/>
          <p:nvPr/>
        </p:nvSpPr>
        <p:spPr>
          <a:xfrm>
            <a:off x="457200" y="274680"/>
            <a:ext cx="8229240" cy="705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Bewertung von Produktionsausfällen</a:t>
            </a:r>
            <a:endParaRPr b="0" lang="de-DE" sz="3200" spc="-1" strike="noStrike">
              <a:solidFill>
                <a:srgbClr val="000000"/>
              </a:solidFill>
              <a:latin typeface="Calibri"/>
            </a:endParaRPr>
          </a:p>
        </p:txBody>
      </p:sp>
      <p:sp>
        <p:nvSpPr>
          <p:cNvPr id="245" name="TextShape 2"/>
          <p:cNvSpPr txBox="1"/>
          <p:nvPr/>
        </p:nvSpPr>
        <p:spPr>
          <a:xfrm>
            <a:off x="457200" y="980640"/>
            <a:ext cx="8229240" cy="1583640"/>
          </a:xfrm>
          <a:prstGeom prst="rect">
            <a:avLst/>
          </a:prstGeom>
          <a:noFill/>
          <a:ln>
            <a:noFill/>
          </a:ln>
        </p:spPr>
        <p:txBody>
          <a:bodyPr>
            <a:normAutofit/>
          </a:bodyPr>
          <a:p>
            <a:pPr marL="343080" indent="-342720">
              <a:lnSpc>
                <a:spcPct val="100000"/>
              </a:lnSpc>
              <a:spcBef>
                <a:spcPts val="400"/>
              </a:spcBef>
            </a:pPr>
            <a:r>
              <a:rPr b="0" lang="de-DE" sz="2000" spc="-1" strike="noStrike">
                <a:solidFill>
                  <a:srgbClr val="000000"/>
                </a:solidFill>
                <a:latin typeface="Calibri"/>
              </a:rPr>
              <a:t>Voraussetzungen:</a:t>
            </a:r>
            <a:endParaRPr b="0" lang="de-DE" sz="2000" spc="-1" strike="noStrike">
              <a:solidFill>
                <a:srgbClr val="000000"/>
              </a:solidFill>
              <a:latin typeface="Calibri"/>
            </a:endParaRPr>
          </a:p>
          <a:p>
            <a:pPr marL="343080" indent="-342720">
              <a:lnSpc>
                <a:spcPct val="100000"/>
              </a:lnSpc>
              <a:spcBef>
                <a:spcPts val="400"/>
              </a:spcBef>
              <a:buClr>
                <a:srgbClr val="000000"/>
              </a:buClr>
              <a:buFont typeface="Arial"/>
              <a:buChar char="•"/>
            </a:pPr>
            <a:r>
              <a:rPr b="0" lang="de-DE" sz="2000" spc="-1" strike="noStrike">
                <a:solidFill>
                  <a:srgbClr val="000000"/>
                </a:solidFill>
                <a:latin typeface="Calibri"/>
              </a:rPr>
              <a:t>Keine Personen-, Umwelt-, Anlagen- oder Produktschäden durch den Produktionsausfall</a:t>
            </a:r>
            <a:endParaRPr b="0" lang="de-DE" sz="2000" spc="-1" strike="noStrike">
              <a:solidFill>
                <a:srgbClr val="000000"/>
              </a:solidFill>
              <a:latin typeface="Calibri"/>
            </a:endParaRPr>
          </a:p>
          <a:p>
            <a:pPr marL="343080" indent="-342720">
              <a:lnSpc>
                <a:spcPct val="100000"/>
              </a:lnSpc>
              <a:spcBef>
                <a:spcPts val="400"/>
              </a:spcBef>
              <a:buClr>
                <a:srgbClr val="000000"/>
              </a:buClr>
              <a:buFont typeface="Arial"/>
              <a:buChar char="•"/>
            </a:pPr>
            <a:r>
              <a:rPr b="0" lang="de-DE" sz="2000" spc="-1" strike="noStrike">
                <a:solidFill>
                  <a:srgbClr val="000000"/>
                </a:solidFill>
                <a:latin typeface="Calibri"/>
              </a:rPr>
              <a:t>Abschätzung des Risikos eines Kundenverlustes</a:t>
            </a:r>
            <a:endParaRPr b="0" lang="de-DE" sz="2000" spc="-1" strike="noStrike">
              <a:solidFill>
                <a:srgbClr val="000000"/>
              </a:solidFill>
              <a:latin typeface="Calibri"/>
            </a:endParaRPr>
          </a:p>
          <a:p>
            <a:pPr marL="343080" indent="-342720">
              <a:lnSpc>
                <a:spcPct val="100000"/>
              </a:lnSpc>
              <a:spcBef>
                <a:spcPts val="479"/>
              </a:spcBef>
            </a:pPr>
            <a:endParaRPr b="0" lang="de-DE" sz="2000" spc="-1" strike="noStrike">
              <a:solidFill>
                <a:srgbClr val="000000"/>
              </a:solidFill>
              <a:latin typeface="Calibri"/>
            </a:endParaRPr>
          </a:p>
        </p:txBody>
      </p:sp>
      <p:sp>
        <p:nvSpPr>
          <p:cNvPr id="246" name="CustomShape 3"/>
          <p:cNvSpPr/>
          <p:nvPr/>
        </p:nvSpPr>
        <p:spPr>
          <a:xfrm>
            <a:off x="755640" y="3780000"/>
            <a:ext cx="345600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latin typeface="Calibri"/>
              </a:rPr>
              <a:t>- Umsatzerlöse abzüglich variabler Kosten unter Berücksichtigung vorhandener Pufferkapazitäten</a:t>
            </a:r>
            <a:endParaRPr b="0" lang="de-DE" sz="1800" spc="-1" strike="noStrike">
              <a:latin typeface="Arial"/>
            </a:endParaRPr>
          </a:p>
        </p:txBody>
      </p:sp>
      <p:sp>
        <p:nvSpPr>
          <p:cNvPr id="247" name="CustomShape 4"/>
          <p:cNvSpPr/>
          <p:nvPr/>
        </p:nvSpPr>
        <p:spPr>
          <a:xfrm>
            <a:off x="5184000" y="3780000"/>
            <a:ext cx="2592000" cy="1461960"/>
          </a:xfrm>
          <a:prstGeom prst="rect">
            <a:avLst/>
          </a:prstGeom>
          <a:noFill/>
          <a:ln>
            <a:noFill/>
          </a:ln>
        </p:spPr>
        <p:style>
          <a:lnRef idx="0"/>
          <a:fillRef idx="0"/>
          <a:effectRef idx="0"/>
          <a:fontRef idx="minor"/>
        </p:style>
        <p:txBody>
          <a:bodyPr lIns="90000" rIns="90000" tIns="45000" bIns="45000"/>
          <a:p>
            <a:pPr indent="-216000">
              <a:lnSpc>
                <a:spcPct val="100000"/>
              </a:lnSpc>
              <a:buClr>
                <a:srgbClr val="000000"/>
              </a:buClr>
              <a:buFont typeface="StarSymbol"/>
              <a:buChar char="-"/>
            </a:pPr>
            <a:r>
              <a:rPr b="0" lang="de-DE" sz="1800" spc="-1" strike="noStrike">
                <a:solidFill>
                  <a:srgbClr val="000000"/>
                </a:solidFill>
                <a:latin typeface="Calibri"/>
              </a:rPr>
              <a:t>Kosten für Lagerplätze und Lagerverwaltung</a:t>
            </a:r>
            <a:endParaRPr b="0" lang="de-DE" sz="1800" spc="-1" strike="noStrike">
              <a:latin typeface="Arial"/>
            </a:endParaRPr>
          </a:p>
          <a:p>
            <a:pPr indent="-216000">
              <a:lnSpc>
                <a:spcPct val="100000"/>
              </a:lnSpc>
              <a:buClr>
                <a:srgbClr val="000000"/>
              </a:buClr>
              <a:buFont typeface="StarSymbol"/>
              <a:buChar char="-"/>
            </a:pPr>
            <a:r>
              <a:rPr b="0" lang="de-DE" sz="1800" spc="-1" strike="noStrike">
                <a:solidFill>
                  <a:srgbClr val="000000"/>
                </a:solidFill>
                <a:latin typeface="Calibri"/>
              </a:rPr>
              <a:t> </a:t>
            </a:r>
            <a:r>
              <a:rPr b="0" lang="de-DE" sz="1800" spc="-1" strike="noStrike">
                <a:solidFill>
                  <a:srgbClr val="000000"/>
                </a:solidFill>
                <a:latin typeface="Calibri"/>
              </a:rPr>
              <a:t>Kalkulatorische Zinsen</a:t>
            </a:r>
            <a:endParaRPr b="0" lang="de-DE" sz="1800" spc="-1" strike="noStrike">
              <a:latin typeface="Arial"/>
            </a:endParaRPr>
          </a:p>
          <a:p>
            <a:pPr indent="-216000">
              <a:lnSpc>
                <a:spcPct val="100000"/>
              </a:lnSpc>
              <a:buClr>
                <a:srgbClr val="000000"/>
              </a:buClr>
              <a:buFont typeface="StarSymbol"/>
              <a:buChar char="-"/>
            </a:pPr>
            <a:r>
              <a:rPr b="0" lang="de-DE" sz="1800" spc="-1" strike="noStrike">
                <a:solidFill>
                  <a:srgbClr val="000000"/>
                </a:solidFill>
                <a:latin typeface="Calibri"/>
              </a:rPr>
              <a:t>Evtl. kalkulatorische Abschreibungen</a:t>
            </a:r>
            <a:endParaRPr b="0" lang="de-DE" sz="1800" spc="-1" strike="noStrike">
              <a:latin typeface="Arial"/>
            </a:endParaRPr>
          </a:p>
        </p:txBody>
      </p:sp>
      <p:sp>
        <p:nvSpPr>
          <p:cNvPr id="248" name="CustomShape 5"/>
          <p:cNvSpPr/>
          <p:nvPr/>
        </p:nvSpPr>
        <p:spPr>
          <a:xfrm>
            <a:off x="720000" y="2880000"/>
            <a:ext cx="3491640" cy="8218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Welche Deckungsbeiträge entgehen uns?</a:t>
            </a:r>
            <a:endParaRPr b="0" lang="de-DE" sz="2400" spc="-1" strike="noStrike">
              <a:latin typeface="Arial"/>
            </a:endParaRPr>
          </a:p>
        </p:txBody>
      </p:sp>
      <p:sp>
        <p:nvSpPr>
          <p:cNvPr id="249" name="CustomShape 6"/>
          <p:cNvSpPr/>
          <p:nvPr/>
        </p:nvSpPr>
        <p:spPr>
          <a:xfrm>
            <a:off x="5148000" y="2880000"/>
            <a:ext cx="2736000" cy="8218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Welche Lagerkosten sparen wir ein?</a:t>
            </a:r>
            <a:endParaRPr b="0" lang="de-DE" sz="2400" spc="-1" strike="noStrike">
              <a:latin typeface="Arial"/>
            </a:endParaRPr>
          </a:p>
        </p:txBody>
      </p:sp>
      <p:sp>
        <p:nvSpPr>
          <p:cNvPr id="250" name="CustomShape 7"/>
          <p:cNvSpPr/>
          <p:nvPr/>
        </p:nvSpPr>
        <p:spPr>
          <a:xfrm>
            <a:off x="1907640" y="5805360"/>
            <a:ext cx="5184360" cy="821880"/>
          </a:xfrm>
          <a:prstGeom prst="rect">
            <a:avLst/>
          </a:prstGeom>
          <a:noFill/>
          <a:ln w="38160">
            <a:solidFill>
              <a:schemeClr val="accent1"/>
            </a:solidFill>
            <a:round/>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Entscheidung durch Gegenüberstellung von Deckungsbeiträgen und Lagerkosten</a:t>
            </a:r>
            <a:endParaRPr b="0" lang="de-DE" sz="2400" spc="-1" strike="noStrike">
              <a:latin typeface="Arial"/>
            </a:endParaRPr>
          </a:p>
        </p:txBody>
      </p:sp>
      <p:sp>
        <p:nvSpPr>
          <p:cNvPr id="251" name="CustomShape 8"/>
          <p:cNvSpPr/>
          <p:nvPr/>
        </p:nvSpPr>
        <p:spPr>
          <a:xfrm>
            <a:off x="2195640" y="4725000"/>
            <a:ext cx="791640" cy="1050120"/>
          </a:xfrm>
          <a:prstGeom prst="down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252" name="CustomShape 9"/>
          <p:cNvSpPr/>
          <p:nvPr/>
        </p:nvSpPr>
        <p:spPr>
          <a:xfrm>
            <a:off x="5724000" y="5229360"/>
            <a:ext cx="791640" cy="546120"/>
          </a:xfrm>
          <a:prstGeom prst="down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253" name="CustomShape 10"/>
          <p:cNvSpPr/>
          <p:nvPr/>
        </p:nvSpPr>
        <p:spPr>
          <a:xfrm>
            <a:off x="2378160" y="4608000"/>
            <a:ext cx="391320" cy="913320"/>
          </a:xfrm>
          <a:prstGeom prst="rect">
            <a:avLst/>
          </a:prstGeom>
          <a:noFill/>
          <a:ln>
            <a:noFill/>
          </a:ln>
        </p:spPr>
        <p:style>
          <a:lnRef idx="0"/>
          <a:fillRef idx="0"/>
          <a:effectRef idx="0"/>
          <a:fontRef idx="minor"/>
        </p:style>
        <p:txBody>
          <a:bodyPr wrap="none" lIns="90000" rIns="90000" tIns="45000" bIns="45000"/>
          <a:p>
            <a:pPr>
              <a:lnSpc>
                <a:spcPct val="100000"/>
              </a:lnSpc>
            </a:pPr>
            <a:r>
              <a:rPr b="1" lang="de-DE" sz="5400" spc="-1" strike="noStrike">
                <a:solidFill>
                  <a:srgbClr val="000000"/>
                </a:solidFill>
                <a:latin typeface="Calibri"/>
              </a:rPr>
              <a:t>-</a:t>
            </a:r>
            <a:endParaRPr b="0" lang="de-DE" sz="5400" spc="-1" strike="noStrike">
              <a:latin typeface="Arial"/>
            </a:endParaRPr>
          </a:p>
        </p:txBody>
      </p:sp>
      <p:sp>
        <p:nvSpPr>
          <p:cNvPr id="254" name="CustomShape 11"/>
          <p:cNvSpPr/>
          <p:nvPr/>
        </p:nvSpPr>
        <p:spPr>
          <a:xfrm>
            <a:off x="5906160" y="4968000"/>
            <a:ext cx="460080" cy="760680"/>
          </a:xfrm>
          <a:prstGeom prst="rect">
            <a:avLst/>
          </a:prstGeom>
          <a:noFill/>
          <a:ln>
            <a:noFill/>
          </a:ln>
        </p:spPr>
        <p:style>
          <a:lnRef idx="0"/>
          <a:fillRef idx="0"/>
          <a:effectRef idx="0"/>
          <a:fontRef idx="minor"/>
        </p:style>
        <p:txBody>
          <a:bodyPr wrap="none" lIns="90000" rIns="90000" tIns="45000" bIns="45000"/>
          <a:p>
            <a:pPr>
              <a:lnSpc>
                <a:spcPct val="100000"/>
              </a:lnSpc>
            </a:pPr>
            <a:r>
              <a:rPr b="1" lang="de-DE" sz="4400" spc="-1" strike="noStrike">
                <a:solidFill>
                  <a:srgbClr val="000000"/>
                </a:solidFill>
                <a:latin typeface="Calibri"/>
              </a:rPr>
              <a:t>+</a:t>
            </a:r>
            <a:endParaRPr b="0" lang="de-DE" sz="4400" spc="-1" strike="noStrike">
              <a:latin typeface="Arial"/>
            </a:endParaRPr>
          </a:p>
        </p:txBody>
      </p:sp>
    </p:spTree>
  </p:cSld>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TextShape 1"/>
          <p:cNvSpPr txBox="1"/>
          <p:nvPr/>
        </p:nvSpPr>
        <p:spPr>
          <a:xfrm>
            <a:off x="457200" y="274680"/>
            <a:ext cx="8229240" cy="921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Lagerorte</a:t>
            </a:r>
            <a:endParaRPr b="0" lang="de-DE" sz="3200" spc="-1" strike="noStrike">
              <a:solidFill>
                <a:srgbClr val="000000"/>
              </a:solidFill>
              <a:latin typeface="Calibri"/>
            </a:endParaRPr>
          </a:p>
        </p:txBody>
      </p:sp>
      <p:sp>
        <p:nvSpPr>
          <p:cNvPr id="256" name="TextShape 2"/>
          <p:cNvSpPr txBox="1"/>
          <p:nvPr/>
        </p:nvSpPr>
        <p:spPr>
          <a:xfrm>
            <a:off x="457200" y="4149000"/>
            <a:ext cx="8229240" cy="1976760"/>
          </a:xfrm>
          <a:prstGeom prst="rect">
            <a:avLst/>
          </a:prstGeom>
          <a:noFill/>
          <a:ln>
            <a:noFill/>
          </a:ln>
        </p:spPr>
        <p:txBody>
          <a:bodyPr>
            <a:normAutofit/>
          </a:bodyPr>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In jedem Fall zentrales Lagerverwaltungssystem</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Grundsätzlich zentrales Lager aufgrund geringeren Kosten</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Für Material mit geringem Wert für regelmäßig wiederkehrende Tätigkeiten (i.d.R. Betriebsstoffe und Arbeitshilfsmittel) auch Handlager in der Nähe des jeweiligen Bedarfsortes </a:t>
            </a:r>
            <a:endParaRPr b="0" lang="de-DE" sz="2400" spc="-1" strike="noStrike">
              <a:solidFill>
                <a:srgbClr val="000000"/>
              </a:solidFill>
              <a:latin typeface="Calibri"/>
            </a:endParaRPr>
          </a:p>
        </p:txBody>
      </p:sp>
      <p:sp>
        <p:nvSpPr>
          <p:cNvPr id="257" name="CustomShape 3"/>
          <p:cNvSpPr/>
          <p:nvPr/>
        </p:nvSpPr>
        <p:spPr>
          <a:xfrm>
            <a:off x="912960" y="1440000"/>
            <a:ext cx="3094560" cy="173664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800" spc="-1" strike="noStrike">
                <a:solidFill>
                  <a:srgbClr val="000000"/>
                </a:solidFill>
                <a:latin typeface="Calibri"/>
              </a:rPr>
              <a:t>Zentrallager</a:t>
            </a:r>
            <a:endParaRPr b="0" lang="de-DE" sz="28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Geringe Verwaltungskosten</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Geringere Lagermenge</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Höherer Lagerumschlag</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Höhere Auslastung</a:t>
            </a:r>
            <a:endParaRPr b="0" lang="de-DE" sz="2000" spc="-1" strike="noStrike">
              <a:latin typeface="Arial"/>
            </a:endParaRPr>
          </a:p>
        </p:txBody>
      </p:sp>
      <p:sp>
        <p:nvSpPr>
          <p:cNvPr id="258" name="CustomShape 4"/>
          <p:cNvSpPr/>
          <p:nvPr/>
        </p:nvSpPr>
        <p:spPr>
          <a:xfrm>
            <a:off x="5232240" y="1440000"/>
            <a:ext cx="2593440" cy="112680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2800" spc="-1" strike="noStrike">
                <a:solidFill>
                  <a:srgbClr val="000000"/>
                </a:solidFill>
                <a:latin typeface="Calibri"/>
              </a:rPr>
              <a:t>Dezentrale Lager</a:t>
            </a:r>
            <a:endParaRPr b="0" lang="de-DE" sz="28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Kurze Transportwege</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Kurze Transportzeiten</a:t>
            </a:r>
            <a:endParaRPr b="0" lang="de-DE" sz="2000" spc="-1" strike="noStrike">
              <a:latin typeface="Arial"/>
            </a:endParaRPr>
          </a:p>
        </p:txBody>
      </p:sp>
      <p:sp>
        <p:nvSpPr>
          <p:cNvPr id="259" name="CustomShape 5"/>
          <p:cNvSpPr/>
          <p:nvPr/>
        </p:nvSpPr>
        <p:spPr>
          <a:xfrm rot="2700000">
            <a:off x="3305520" y="3435120"/>
            <a:ext cx="1021680" cy="48420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260" name="CustomShape 6"/>
          <p:cNvSpPr/>
          <p:nvPr/>
        </p:nvSpPr>
        <p:spPr>
          <a:xfrm rot="8100000">
            <a:off x="5133600" y="3189240"/>
            <a:ext cx="1761840" cy="48420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Tree>
  </p:cSld>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TextShape 1"/>
          <p:cNvSpPr txBox="1"/>
          <p:nvPr/>
        </p:nvSpPr>
        <p:spPr>
          <a:xfrm>
            <a:off x="457200" y="274680"/>
            <a:ext cx="8229240" cy="921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Wertigkeit von Lagermaterialien</a:t>
            </a:r>
            <a:endParaRPr b="0" lang="de-DE" sz="3200" spc="-1" strike="noStrike">
              <a:solidFill>
                <a:srgbClr val="000000"/>
              </a:solidFill>
              <a:latin typeface="Calibri"/>
            </a:endParaRPr>
          </a:p>
        </p:txBody>
      </p:sp>
      <p:sp>
        <p:nvSpPr>
          <p:cNvPr id="262" name="CustomShape 2"/>
          <p:cNvSpPr/>
          <p:nvPr/>
        </p:nvSpPr>
        <p:spPr>
          <a:xfrm>
            <a:off x="720000" y="1260000"/>
            <a:ext cx="7848360" cy="821880"/>
          </a:xfrm>
          <a:prstGeom prst="rect">
            <a:avLst/>
          </a:prstGeom>
          <a:noFill/>
          <a:ln>
            <a:noFill/>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Bestimmung der Wertigkeit von Lagermaterialien auf Basis der ABC-Analyse</a:t>
            </a:r>
            <a:endParaRPr b="0" lang="de-DE" sz="2400" spc="-1" strike="noStrike">
              <a:latin typeface="Arial"/>
            </a:endParaRPr>
          </a:p>
        </p:txBody>
      </p:sp>
      <p:sp>
        <p:nvSpPr>
          <p:cNvPr id="263" name="CustomShape 3"/>
          <p:cNvSpPr/>
          <p:nvPr/>
        </p:nvSpPr>
        <p:spPr>
          <a:xfrm>
            <a:off x="720000" y="2160000"/>
            <a:ext cx="7560360" cy="1919880"/>
          </a:xfrm>
          <a:prstGeom prst="rect">
            <a:avLst/>
          </a:prstGeom>
          <a:noFill/>
          <a:ln>
            <a:noFill/>
          </a:ln>
        </p:spPr>
        <p:style>
          <a:lnRef idx="0"/>
          <a:fillRef idx="0"/>
          <a:effectRef idx="0"/>
          <a:fontRef idx="minor"/>
        </p:style>
        <p:txBody>
          <a:bodyPr lIns="90000" rIns="90000" tIns="45000" bIns="45000"/>
          <a:p>
            <a:pPr>
              <a:lnSpc>
                <a:spcPct val="100000"/>
              </a:lnSpc>
            </a:pPr>
            <a:r>
              <a:rPr b="0" lang="de-DE" sz="2000" spc="-1" strike="noStrike">
                <a:solidFill>
                  <a:srgbClr val="000000"/>
                </a:solidFill>
                <a:latin typeface="Calibri"/>
              </a:rPr>
              <a:t>Vorgehen</a:t>
            </a:r>
            <a:endParaRPr b="0" lang="de-DE" sz="2000" spc="-1" strike="noStrike">
              <a:latin typeface="Arial"/>
            </a:endParaRPr>
          </a:p>
          <a:p>
            <a:pPr>
              <a:lnSpc>
                <a:spcPct val="100000"/>
              </a:lnSpc>
            </a:pPr>
            <a:r>
              <a:rPr b="0" lang="de-DE" sz="2000" spc="-1" strike="noStrike">
                <a:solidFill>
                  <a:srgbClr val="000000"/>
                </a:solidFill>
                <a:latin typeface="Calibri"/>
              </a:rPr>
              <a:t>1. Ermittlung des Jahresverbrauchswertes (Produkt aus Wertigkeit und Verbrauchshäufigkeit) der Lagermaterialien</a:t>
            </a:r>
            <a:endParaRPr b="0" lang="de-DE" sz="2000" spc="-1" strike="noStrike">
              <a:latin typeface="Arial"/>
            </a:endParaRPr>
          </a:p>
          <a:p>
            <a:pPr>
              <a:lnSpc>
                <a:spcPct val="100000"/>
              </a:lnSpc>
            </a:pPr>
            <a:r>
              <a:rPr b="0" lang="de-DE" sz="2000" spc="-1" strike="noStrike">
                <a:solidFill>
                  <a:srgbClr val="000000"/>
                </a:solidFill>
                <a:latin typeface="Calibri"/>
              </a:rPr>
              <a:t>2. Sortierung des Materials absteigend nach Jahresverbrauchswert</a:t>
            </a:r>
            <a:endParaRPr b="0" lang="de-DE" sz="2000" spc="-1" strike="noStrike">
              <a:latin typeface="Arial"/>
            </a:endParaRPr>
          </a:p>
          <a:p>
            <a:pPr>
              <a:lnSpc>
                <a:spcPct val="100000"/>
              </a:lnSpc>
            </a:pPr>
            <a:r>
              <a:rPr b="0" lang="de-DE" sz="2000" spc="-1" strike="noStrike">
                <a:solidFill>
                  <a:srgbClr val="000000"/>
                </a:solidFill>
                <a:latin typeface="Calibri"/>
              </a:rPr>
              <a:t>3. Ermittlung der kumulierten Jahresverbrauchswerte</a:t>
            </a:r>
            <a:endParaRPr b="0" lang="de-DE" sz="2000" spc="-1" strike="noStrike">
              <a:latin typeface="Arial"/>
            </a:endParaRPr>
          </a:p>
          <a:p>
            <a:pPr>
              <a:lnSpc>
                <a:spcPct val="100000"/>
              </a:lnSpc>
            </a:pPr>
            <a:r>
              <a:rPr b="0" lang="de-DE" sz="2000" spc="-1" strike="noStrike">
                <a:solidFill>
                  <a:srgbClr val="000000"/>
                </a:solidFill>
                <a:latin typeface="Calibri"/>
              </a:rPr>
              <a:t>4. Einziehung sinnvoller Grenzen</a:t>
            </a:r>
            <a:endParaRPr b="0" lang="de-DE" sz="2000" spc="-1" strike="noStrike">
              <a:latin typeface="Arial"/>
            </a:endParaRPr>
          </a:p>
        </p:txBody>
      </p:sp>
      <p:graphicFrame>
        <p:nvGraphicFramePr>
          <p:cNvPr id="264" name="Table 4"/>
          <p:cNvGraphicFramePr/>
          <p:nvPr/>
        </p:nvGraphicFramePr>
        <p:xfrm>
          <a:off x="827640" y="4365000"/>
          <a:ext cx="7488360" cy="1112040"/>
        </p:xfrm>
        <a:graphic>
          <a:graphicData uri="http://schemas.openxmlformats.org/drawingml/2006/table">
            <a:tbl>
              <a:tblPr/>
              <a:tblGrid>
                <a:gridCol w="2496240"/>
                <a:gridCol w="2496240"/>
                <a:gridCol w="2496240"/>
              </a:tblGrid>
              <a:tr h="370800">
                <a:tc>
                  <a:txBody>
                    <a:bodyPr/>
                    <a:p>
                      <a:pPr>
                        <a:lnSpc>
                          <a:spcPct val="100000"/>
                        </a:lnSpc>
                      </a:pPr>
                      <a:r>
                        <a:rPr b="0" lang="de-DE" sz="1800" spc="-1" strike="noStrike">
                          <a:solidFill>
                            <a:srgbClr val="000000"/>
                          </a:solidFill>
                          <a:latin typeface="Calibri"/>
                        </a:rPr>
                        <a:t>10-15% der Materialien</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r>
                        <a:rPr b="0" lang="de-DE" sz="1800" spc="-1" strike="noStrike">
                          <a:solidFill>
                            <a:srgbClr val="000000"/>
                          </a:solidFill>
                          <a:latin typeface="Calibri"/>
                        </a:rPr>
                        <a:t>70-80% des Wertes</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r>
                        <a:rPr b="0" lang="de-DE" sz="1800" spc="-1" strike="noStrike">
                          <a:solidFill>
                            <a:srgbClr val="000000"/>
                          </a:solidFill>
                          <a:latin typeface="Calibri"/>
                        </a:rPr>
                        <a:t>A-Materialien</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370800">
                <a:tc>
                  <a:txBody>
                    <a:bodyPr/>
                    <a:p>
                      <a:pPr>
                        <a:lnSpc>
                          <a:spcPct val="100000"/>
                        </a:lnSpc>
                      </a:pPr>
                      <a:r>
                        <a:rPr b="0" lang="de-DE" sz="1800" spc="-1" strike="noStrike">
                          <a:solidFill>
                            <a:srgbClr val="000000"/>
                          </a:solidFill>
                          <a:latin typeface="Calibri"/>
                        </a:rPr>
                        <a:t>30-40% der Materialien</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r>
                        <a:rPr b="0" lang="de-DE" sz="1800" spc="-1" strike="noStrike">
                          <a:solidFill>
                            <a:srgbClr val="000000"/>
                          </a:solidFill>
                          <a:latin typeface="Calibri"/>
                        </a:rPr>
                        <a:t>15-20% des Wertes</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r>
                        <a:rPr b="0" lang="de-DE" sz="1800" spc="-1" strike="noStrike">
                          <a:solidFill>
                            <a:srgbClr val="000000"/>
                          </a:solidFill>
                          <a:latin typeface="Calibri"/>
                        </a:rPr>
                        <a:t>B-Materialien</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370440">
                <a:tc>
                  <a:txBody>
                    <a:bodyPr/>
                    <a:p>
                      <a:pPr>
                        <a:lnSpc>
                          <a:spcPct val="100000"/>
                        </a:lnSpc>
                      </a:pPr>
                      <a:r>
                        <a:rPr b="0" lang="de-DE" sz="1800" spc="-1" strike="noStrike">
                          <a:solidFill>
                            <a:srgbClr val="000000"/>
                          </a:solidFill>
                          <a:latin typeface="Calibri"/>
                        </a:rPr>
                        <a:t>50-60% der Materialien</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r>
                        <a:rPr b="0" lang="de-DE" sz="1800" spc="-1" strike="noStrike">
                          <a:solidFill>
                            <a:srgbClr val="000000"/>
                          </a:solidFill>
                          <a:latin typeface="Calibri"/>
                        </a:rPr>
                        <a:t>5-10% des Wertes</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r>
                        <a:rPr b="0" lang="de-DE" sz="1800" spc="-1" strike="noStrike">
                          <a:solidFill>
                            <a:srgbClr val="000000"/>
                          </a:solidFill>
                          <a:latin typeface="Calibri"/>
                        </a:rPr>
                        <a:t>C-Materialien</a:t>
                      </a:r>
                      <a:endParaRPr b="0" lang="de-DE" sz="1800" spc="-1" strike="noStrike">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
        <p:nvSpPr>
          <p:cNvPr id="265" name="CustomShape 5"/>
          <p:cNvSpPr/>
          <p:nvPr/>
        </p:nvSpPr>
        <p:spPr>
          <a:xfrm>
            <a:off x="792000" y="5652000"/>
            <a:ext cx="7560360" cy="821880"/>
          </a:xfrm>
          <a:prstGeom prst="rect">
            <a:avLst/>
          </a:prstGeom>
          <a:noFill/>
          <a:ln w="38160">
            <a:solidFill>
              <a:schemeClr val="accent1">
                <a:shade val="50000"/>
              </a:schemeClr>
            </a:solidFill>
            <a:round/>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Konzentration des Aufwandes bezüglich optimaler Lagermengen und Bestandsverfolgung auf A-Materialien</a:t>
            </a:r>
            <a:endParaRPr b="0" lang="de-DE" sz="2400" spc="-1" strike="noStrike">
              <a:latin typeface="Arial"/>
            </a:endParaRPr>
          </a:p>
        </p:txBody>
      </p:sp>
    </p:spTree>
  </p:cSld>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TextShape 1"/>
          <p:cNvSpPr txBox="1"/>
          <p:nvPr/>
        </p:nvSpPr>
        <p:spPr>
          <a:xfrm>
            <a:off x="457200" y="274680"/>
            <a:ext cx="8229240" cy="921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Beispiel einer ABC-Analyse</a:t>
            </a:r>
            <a:endParaRPr b="0" lang="de-DE" sz="3200" spc="-1" strike="noStrike">
              <a:solidFill>
                <a:srgbClr val="000000"/>
              </a:solidFill>
              <a:latin typeface="Calibri"/>
            </a:endParaRPr>
          </a:p>
        </p:txBody>
      </p:sp>
      <p:graphicFrame>
        <p:nvGraphicFramePr>
          <p:cNvPr id="267" name="Table 2"/>
          <p:cNvGraphicFramePr/>
          <p:nvPr/>
        </p:nvGraphicFramePr>
        <p:xfrm>
          <a:off x="457200" y="1341360"/>
          <a:ext cx="8229240" cy="4078800"/>
        </p:xfrm>
        <a:graphic>
          <a:graphicData uri="http://schemas.openxmlformats.org/drawingml/2006/table">
            <a:tbl>
              <a:tblPr/>
              <a:tblGrid>
                <a:gridCol w="1018440"/>
                <a:gridCol w="1512000"/>
                <a:gridCol w="2448000"/>
                <a:gridCol w="2304000"/>
                <a:gridCol w="946800"/>
              </a:tblGrid>
              <a:tr h="781920">
                <a:tc>
                  <a:txBody>
                    <a:bodyPr/>
                    <a:p>
                      <a:pPr>
                        <a:lnSpc>
                          <a:spcPct val="100000"/>
                        </a:lnSpc>
                      </a:pPr>
                      <a:r>
                        <a:rPr b="1" lang="de-DE" sz="1800" spc="-1" strike="noStrike">
                          <a:solidFill>
                            <a:srgbClr val="ffffff"/>
                          </a:solidFill>
                          <a:latin typeface="Calibri"/>
                        </a:rPr>
                        <a:t>Material</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latin typeface="Calibri"/>
                        </a:rPr>
                        <a:t>Verbrauchs-wert</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latin typeface="Calibri"/>
                        </a:rPr>
                        <a:t>Kumulierter Anteil an der Anzahl der Materialien[%]</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latin typeface="Calibri"/>
                        </a:rPr>
                        <a:t>Kumulierter Anteil am Verbrauchswert[%]</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latin typeface="Calibri"/>
                        </a:rPr>
                        <a:t>Klassifikation</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29760">
                <a:tc>
                  <a:txBody>
                    <a:bodyPr/>
                    <a:p>
                      <a:pPr>
                        <a:lnSpc>
                          <a:spcPct val="100000"/>
                        </a:lnSpc>
                      </a:pPr>
                      <a:r>
                        <a:rPr b="0" lang="de-DE" sz="1800" spc="-1" strike="noStrike">
                          <a:solidFill>
                            <a:srgbClr val="000000"/>
                          </a:solidFill>
                          <a:latin typeface="Calibri"/>
                        </a:rPr>
                        <a:t>4</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580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10,0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48,54</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A</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29760">
                <a:tc>
                  <a:txBody>
                    <a:bodyPr/>
                    <a:p>
                      <a:pPr>
                        <a:lnSpc>
                          <a:spcPct val="100000"/>
                        </a:lnSpc>
                      </a:pPr>
                      <a:r>
                        <a:rPr b="0" lang="de-DE" sz="1800" spc="-1" strike="noStrike">
                          <a:solidFill>
                            <a:srgbClr val="000000"/>
                          </a:solidFill>
                          <a:latin typeface="Calibri"/>
                        </a:rPr>
                        <a:t>7</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250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20,0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69,46</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A</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29760">
                <a:tc>
                  <a:txBody>
                    <a:bodyPr/>
                    <a:p>
                      <a:pPr>
                        <a:lnSpc>
                          <a:spcPct val="100000"/>
                        </a:lnSpc>
                      </a:pPr>
                      <a:r>
                        <a:rPr b="0" lang="de-DE" sz="1800" spc="-1" strike="noStrike">
                          <a:solidFill>
                            <a:srgbClr val="000000"/>
                          </a:solidFill>
                          <a:latin typeface="Calibri"/>
                        </a:rPr>
                        <a:t>2</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160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30,0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82,85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B</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29760">
                <a:tc>
                  <a:txBody>
                    <a:bodyPr/>
                    <a:p>
                      <a:pPr>
                        <a:lnSpc>
                          <a:spcPct val="100000"/>
                        </a:lnSpc>
                      </a:pPr>
                      <a:r>
                        <a:rPr b="0" lang="de-DE" sz="1800" spc="-1" strike="noStrike">
                          <a:solidFill>
                            <a:srgbClr val="000000"/>
                          </a:solidFill>
                          <a:latin typeface="Calibri"/>
                        </a:rPr>
                        <a:t>10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40,0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91,21</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B</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29760">
                <a:tc>
                  <a:txBody>
                    <a:bodyPr/>
                    <a:p>
                      <a:pPr>
                        <a:lnSpc>
                          <a:spcPct val="100000"/>
                        </a:lnSpc>
                      </a:pPr>
                      <a:r>
                        <a:rPr b="0" lang="de-DE" sz="1800" spc="-1" strike="noStrike">
                          <a:solidFill>
                            <a:srgbClr val="000000"/>
                          </a:solidFill>
                          <a:latin typeface="Calibri"/>
                        </a:rPr>
                        <a:t>6</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30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50,0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93,72</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C</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29760">
                <a:tc>
                  <a:txBody>
                    <a:bodyPr/>
                    <a:p>
                      <a:pPr>
                        <a:lnSpc>
                          <a:spcPct val="100000"/>
                        </a:lnSpc>
                      </a:pPr>
                      <a:r>
                        <a:rPr b="0" lang="de-DE" sz="1800" spc="-1" strike="noStrike">
                          <a:solidFill>
                            <a:srgbClr val="000000"/>
                          </a:solidFill>
                          <a:latin typeface="Calibri"/>
                        </a:rPr>
                        <a:t>8</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25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60,0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95,82</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C</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29760">
                <a:tc>
                  <a:txBody>
                    <a:bodyPr/>
                    <a:p>
                      <a:pPr>
                        <a:lnSpc>
                          <a:spcPct val="100000"/>
                        </a:lnSpc>
                      </a:pPr>
                      <a:r>
                        <a:rPr b="0" lang="de-DE" sz="1800" spc="-1" strike="noStrike">
                          <a:solidFill>
                            <a:srgbClr val="000000"/>
                          </a:solidFill>
                          <a:latin typeface="Calibri"/>
                        </a:rPr>
                        <a:t>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20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70,0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97,49</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C</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29760">
                <a:tc>
                  <a:txBody>
                    <a:bodyPr/>
                    <a:p>
                      <a:pPr>
                        <a:lnSpc>
                          <a:spcPct val="100000"/>
                        </a:lnSpc>
                      </a:pPr>
                      <a:r>
                        <a:rPr b="0" lang="de-DE" sz="1800" spc="-1" strike="noStrike">
                          <a:solidFill>
                            <a:srgbClr val="000000"/>
                          </a:solidFill>
                          <a:latin typeface="Calibri"/>
                        </a:rPr>
                        <a:t>9</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80,0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98,74</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C</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29760">
                <a:tc>
                  <a:txBody>
                    <a:bodyPr/>
                    <a:p>
                      <a:pPr>
                        <a:lnSpc>
                          <a:spcPct val="100000"/>
                        </a:lnSpc>
                      </a:pPr>
                      <a:r>
                        <a:rPr b="0" lang="de-DE" sz="1800" spc="-1" strike="noStrike">
                          <a:solidFill>
                            <a:srgbClr val="000000"/>
                          </a:solidFill>
                          <a:latin typeface="Calibri"/>
                        </a:rPr>
                        <a:t>1</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10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90,0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99,58</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C</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29040">
                <a:tc>
                  <a:txBody>
                    <a:bodyPr/>
                    <a:p>
                      <a:pPr>
                        <a:lnSpc>
                          <a:spcPct val="100000"/>
                        </a:lnSpc>
                      </a:pPr>
                      <a:r>
                        <a:rPr b="0" lang="de-DE" sz="1800" spc="-1" strike="noStrike">
                          <a:solidFill>
                            <a:srgbClr val="000000"/>
                          </a:solidFill>
                          <a:latin typeface="Calibri"/>
                        </a:rPr>
                        <a:t>3</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100,00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C</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Tree>
  </p:cSld>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268" name="Inhaltsplatzhalter 3"/>
          <p:cNvGraphicFramePr/>
          <p:nvPr/>
        </p:nvGraphicFramePr>
        <p:xfrm>
          <a:off x="457200" y="692640"/>
          <a:ext cx="8229240" cy="5433120"/>
        </p:xfrm>
        <a:graphic>
          <a:graphicData uri="http://schemas.openxmlformats.org/drawingml/2006/chart">
            <c:chart xmlns:c="http://schemas.openxmlformats.org/drawingml/2006/chart" xmlns:r="http://schemas.openxmlformats.org/officeDocument/2006/relationships" r:id="rId1"/>
          </a:graphicData>
        </a:graphic>
      </p:graphicFrame>
      <p:sp>
        <p:nvSpPr>
          <p:cNvPr id="269" name="CustomShape 1"/>
          <p:cNvSpPr/>
          <p:nvPr/>
        </p:nvSpPr>
        <p:spPr>
          <a:xfrm>
            <a:off x="2582640" y="6165360"/>
            <a:ext cx="468900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Calibri"/>
              </a:rPr>
              <a:t>Kumulierter Anteil an der Anzahl der Materialien</a:t>
            </a:r>
            <a:endParaRPr b="0" lang="de-DE" sz="1800" spc="-1" strike="noStrike">
              <a:latin typeface="Arial"/>
            </a:endParaRPr>
          </a:p>
        </p:txBody>
      </p:sp>
      <p:sp>
        <p:nvSpPr>
          <p:cNvPr id="270" name="CustomShape 2"/>
          <p:cNvSpPr/>
          <p:nvPr/>
        </p:nvSpPr>
        <p:spPr>
          <a:xfrm rot="16200000">
            <a:off x="-1588680" y="3037680"/>
            <a:ext cx="417600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latin typeface="Calibri"/>
              </a:rPr>
              <a:t>Kumulierter Anteil am Verbrauchswert</a:t>
            </a:r>
            <a:endParaRPr b="0" lang="de-DE" sz="1800" spc="-1" strike="noStrike">
              <a:latin typeface="Arial"/>
            </a:endParaRPr>
          </a:p>
          <a:p>
            <a:pPr>
              <a:lnSpc>
                <a:spcPct val="100000"/>
              </a:lnSpc>
            </a:pPr>
            <a:endParaRPr b="0" lang="de-DE" sz="1800" spc="-1" strike="noStrike">
              <a:latin typeface="Arial"/>
            </a:endParaRPr>
          </a:p>
        </p:txBody>
      </p:sp>
    </p:spTree>
  </p:cSld>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TextShape 1"/>
          <p:cNvSpPr txBox="1"/>
          <p:nvPr/>
        </p:nvSpPr>
        <p:spPr>
          <a:xfrm>
            <a:off x="457200" y="274680"/>
            <a:ext cx="8229240" cy="921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Ermittlung von Bestellzeitpunkten</a:t>
            </a:r>
            <a:endParaRPr b="0" lang="de-DE" sz="3200" spc="-1" strike="noStrike">
              <a:solidFill>
                <a:srgbClr val="000000"/>
              </a:solidFill>
              <a:latin typeface="Calibri"/>
            </a:endParaRPr>
          </a:p>
        </p:txBody>
      </p:sp>
      <p:graphicFrame>
        <p:nvGraphicFramePr>
          <p:cNvPr id="272" name="Inhaltsplatzhalter 4"/>
          <p:cNvGraphicFramePr/>
          <p:nvPr/>
        </p:nvGraphicFramePr>
        <p:xfrm>
          <a:off x="1259640" y="1341360"/>
          <a:ext cx="7426800" cy="4784400"/>
        </p:xfrm>
        <a:graphic>
          <a:graphicData uri="http://schemas.openxmlformats.org/drawingml/2006/chart">
            <c:chart xmlns:c="http://schemas.openxmlformats.org/drawingml/2006/chart" xmlns:r="http://schemas.openxmlformats.org/officeDocument/2006/relationships" r:id="rId1"/>
          </a:graphicData>
        </a:graphic>
      </p:graphicFrame>
      <p:sp>
        <p:nvSpPr>
          <p:cNvPr id="273" name="CustomShape 2"/>
          <p:cNvSpPr/>
          <p:nvPr/>
        </p:nvSpPr>
        <p:spPr>
          <a:xfrm>
            <a:off x="395640" y="3861000"/>
            <a:ext cx="1007640" cy="639000"/>
          </a:xfrm>
          <a:prstGeom prst="rect">
            <a:avLst/>
          </a:prstGeom>
          <a:noFill/>
          <a:ln>
            <a:noFill/>
          </a:ln>
        </p:spPr>
        <p:style>
          <a:lnRef idx="0"/>
          <a:fillRef idx="0"/>
          <a:effectRef idx="0"/>
          <a:fontRef idx="minor"/>
        </p:style>
        <p:txBody>
          <a:bodyPr lIns="90000" rIns="90000" tIns="45000" bIns="45000"/>
          <a:p>
            <a:pPr>
              <a:lnSpc>
                <a:spcPct val="100000"/>
              </a:lnSpc>
            </a:pPr>
            <a:r>
              <a:rPr b="1" lang="de-DE" sz="1800" spc="-1" strike="noStrike">
                <a:solidFill>
                  <a:srgbClr val="000000"/>
                </a:solidFill>
                <a:latin typeface="Calibri"/>
              </a:rPr>
              <a:t>Melde-bestand</a:t>
            </a:r>
            <a:endParaRPr b="0" lang="de-DE" sz="1800" spc="-1" strike="noStrike">
              <a:latin typeface="Arial"/>
            </a:endParaRPr>
          </a:p>
        </p:txBody>
      </p:sp>
      <p:sp>
        <p:nvSpPr>
          <p:cNvPr id="274" name="CustomShape 3"/>
          <p:cNvSpPr/>
          <p:nvPr/>
        </p:nvSpPr>
        <p:spPr>
          <a:xfrm>
            <a:off x="179640" y="4653000"/>
            <a:ext cx="1295640" cy="639000"/>
          </a:xfrm>
          <a:prstGeom prst="rect">
            <a:avLst/>
          </a:prstGeom>
          <a:noFill/>
          <a:ln>
            <a:noFill/>
          </a:ln>
        </p:spPr>
        <p:style>
          <a:lnRef idx="0"/>
          <a:fillRef idx="0"/>
          <a:effectRef idx="0"/>
          <a:fontRef idx="minor"/>
        </p:style>
        <p:txBody>
          <a:bodyPr lIns="90000" rIns="90000" tIns="45000" bIns="45000"/>
          <a:p>
            <a:pPr>
              <a:lnSpc>
                <a:spcPct val="100000"/>
              </a:lnSpc>
            </a:pPr>
            <a:r>
              <a:rPr b="1" lang="de-DE" sz="1800" spc="-1" strike="noStrike">
                <a:solidFill>
                  <a:srgbClr val="000000"/>
                </a:solidFill>
                <a:latin typeface="Calibri"/>
              </a:rPr>
              <a:t>Sicherheits-bestand</a:t>
            </a:r>
            <a:endParaRPr b="0" lang="de-DE" sz="1800" spc="-1" strike="noStrike">
              <a:latin typeface="Arial"/>
            </a:endParaRPr>
          </a:p>
        </p:txBody>
      </p:sp>
      <p:sp>
        <p:nvSpPr>
          <p:cNvPr id="275" name="CustomShape 4"/>
          <p:cNvSpPr/>
          <p:nvPr/>
        </p:nvSpPr>
        <p:spPr>
          <a:xfrm>
            <a:off x="8462160" y="5949360"/>
            <a:ext cx="25740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Calibri"/>
              </a:rPr>
              <a:t>t</a:t>
            </a:r>
            <a:endParaRPr b="0" lang="de-DE" sz="1800" spc="-1" strike="noStrike">
              <a:latin typeface="Arial"/>
            </a:endParaRPr>
          </a:p>
        </p:txBody>
      </p:sp>
      <p:sp>
        <p:nvSpPr>
          <p:cNvPr id="276" name="CustomShape 5"/>
          <p:cNvSpPr/>
          <p:nvPr/>
        </p:nvSpPr>
        <p:spPr>
          <a:xfrm>
            <a:off x="472320" y="1412640"/>
            <a:ext cx="93096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Calibri"/>
              </a:rPr>
              <a:t>Bestand</a:t>
            </a:r>
            <a:endParaRPr b="0" lang="de-DE" sz="1800" spc="-1" strike="noStrike">
              <a:latin typeface="Arial"/>
            </a:endParaRPr>
          </a:p>
        </p:txBody>
      </p:sp>
      <p:sp>
        <p:nvSpPr>
          <p:cNvPr id="277" name="Line 6"/>
          <p:cNvSpPr/>
          <p:nvPr/>
        </p:nvSpPr>
        <p:spPr>
          <a:xfrm>
            <a:off x="1404000" y="4176000"/>
            <a:ext cx="7272720" cy="360"/>
          </a:xfrm>
          <a:prstGeom prst="line">
            <a:avLst/>
          </a:prstGeom>
          <a:ln w="19080">
            <a:solidFill>
              <a:schemeClr val="tx1"/>
            </a:solidFill>
            <a:round/>
          </a:ln>
        </p:spPr>
        <p:style>
          <a:lnRef idx="1">
            <a:schemeClr val="accent1"/>
          </a:lnRef>
          <a:fillRef idx="0">
            <a:schemeClr val="accent1"/>
          </a:fillRef>
          <a:effectRef idx="0">
            <a:schemeClr val="accent1"/>
          </a:effectRef>
          <a:fontRef idx="minor"/>
        </p:style>
      </p:sp>
      <p:sp>
        <p:nvSpPr>
          <p:cNvPr id="278" name="Line 7"/>
          <p:cNvSpPr/>
          <p:nvPr/>
        </p:nvSpPr>
        <p:spPr>
          <a:xfrm>
            <a:off x="1403640" y="5085000"/>
            <a:ext cx="7344720" cy="360"/>
          </a:xfrm>
          <a:prstGeom prst="line">
            <a:avLst/>
          </a:prstGeom>
          <a:ln w="19080">
            <a:solidFill>
              <a:srgbClr val="ff0000"/>
            </a:solidFill>
            <a:round/>
          </a:ln>
        </p:spPr>
        <p:style>
          <a:lnRef idx="1">
            <a:schemeClr val="accent1"/>
          </a:lnRef>
          <a:fillRef idx="0">
            <a:schemeClr val="accent1"/>
          </a:fillRef>
          <a:effectRef idx="0">
            <a:schemeClr val="accent1"/>
          </a:effectRef>
          <a:fontRef idx="minor"/>
        </p:style>
      </p:sp>
      <p:sp>
        <p:nvSpPr>
          <p:cNvPr id="279" name="Line 8"/>
          <p:cNvSpPr/>
          <p:nvPr/>
        </p:nvSpPr>
        <p:spPr>
          <a:xfrm>
            <a:off x="2772000" y="4212000"/>
            <a:ext cx="360" cy="1800000"/>
          </a:xfrm>
          <a:prstGeom prst="line">
            <a:avLst/>
          </a:prstGeom>
          <a:ln w="25560">
            <a:solidFill>
              <a:srgbClr val="4a7ebb"/>
            </a:solidFill>
            <a:round/>
          </a:ln>
        </p:spPr>
        <p:style>
          <a:lnRef idx="1">
            <a:schemeClr val="accent1"/>
          </a:lnRef>
          <a:fillRef idx="0">
            <a:schemeClr val="accent1"/>
          </a:fillRef>
          <a:effectRef idx="0">
            <a:schemeClr val="accent1"/>
          </a:effectRef>
          <a:fontRef idx="minor"/>
        </p:style>
      </p:sp>
      <p:sp>
        <p:nvSpPr>
          <p:cNvPr id="280" name="Line 9"/>
          <p:cNvSpPr/>
          <p:nvPr/>
        </p:nvSpPr>
        <p:spPr>
          <a:xfrm>
            <a:off x="3492000" y="5076000"/>
            <a:ext cx="360" cy="1512000"/>
          </a:xfrm>
          <a:prstGeom prst="line">
            <a:avLst/>
          </a:prstGeom>
          <a:ln w="25560">
            <a:solidFill>
              <a:srgbClr val="4a7ebb"/>
            </a:solidFill>
            <a:round/>
          </a:ln>
        </p:spPr>
        <p:style>
          <a:lnRef idx="1">
            <a:schemeClr val="accent1"/>
          </a:lnRef>
          <a:fillRef idx="0">
            <a:schemeClr val="accent1"/>
          </a:fillRef>
          <a:effectRef idx="0">
            <a:schemeClr val="accent1"/>
          </a:effectRef>
          <a:fontRef idx="minor"/>
        </p:style>
      </p:sp>
      <p:sp>
        <p:nvSpPr>
          <p:cNvPr id="281" name="Line 10"/>
          <p:cNvSpPr/>
          <p:nvPr/>
        </p:nvSpPr>
        <p:spPr>
          <a:xfrm>
            <a:off x="3492000" y="5112000"/>
            <a:ext cx="720000" cy="864000"/>
          </a:xfrm>
          <a:prstGeom prst="line">
            <a:avLst/>
          </a:prstGeom>
          <a:ln cap="rnd" w="19080">
            <a:solidFill>
              <a:srgbClr val="4a7ebb"/>
            </a:solidFill>
            <a:custDash>
              <a:ds d="300000" sp="100000"/>
            </a:custDash>
            <a:round/>
          </a:ln>
        </p:spPr>
        <p:style>
          <a:lnRef idx="1">
            <a:schemeClr val="accent1"/>
          </a:lnRef>
          <a:fillRef idx="0">
            <a:schemeClr val="accent1"/>
          </a:fillRef>
          <a:effectRef idx="0">
            <a:schemeClr val="accent1"/>
          </a:effectRef>
          <a:fontRef idx="minor"/>
        </p:style>
      </p:sp>
      <p:sp>
        <p:nvSpPr>
          <p:cNvPr id="282" name="Line 11"/>
          <p:cNvSpPr/>
          <p:nvPr/>
        </p:nvSpPr>
        <p:spPr>
          <a:xfrm flipH="1">
            <a:off x="4211640" y="5112000"/>
            <a:ext cx="360" cy="909000"/>
          </a:xfrm>
          <a:prstGeom prst="line">
            <a:avLst/>
          </a:prstGeom>
          <a:ln w="25560">
            <a:solidFill>
              <a:srgbClr val="4a7ebb"/>
            </a:solidFill>
            <a:round/>
          </a:ln>
        </p:spPr>
        <p:style>
          <a:lnRef idx="1">
            <a:schemeClr val="accent1"/>
          </a:lnRef>
          <a:fillRef idx="0">
            <a:schemeClr val="accent1"/>
          </a:fillRef>
          <a:effectRef idx="0">
            <a:schemeClr val="accent1"/>
          </a:effectRef>
          <a:fontRef idx="minor"/>
        </p:style>
      </p:sp>
      <p:sp>
        <p:nvSpPr>
          <p:cNvPr id="283" name="CustomShape 12"/>
          <p:cNvSpPr/>
          <p:nvPr/>
        </p:nvSpPr>
        <p:spPr>
          <a:xfrm>
            <a:off x="1259640" y="6021360"/>
            <a:ext cx="2232000" cy="639000"/>
          </a:xfrm>
          <a:prstGeom prst="rect">
            <a:avLst/>
          </a:prstGeom>
          <a:noFill/>
          <a:ln>
            <a:noFill/>
          </a:ln>
        </p:spPr>
        <p:style>
          <a:lnRef idx="0"/>
          <a:fillRef idx="0"/>
          <a:effectRef idx="0"/>
          <a:fontRef idx="minor"/>
        </p:style>
        <p:txBody>
          <a:bodyPr lIns="90000" rIns="90000" tIns="45000" bIns="45000"/>
          <a:p>
            <a:pPr>
              <a:lnSpc>
                <a:spcPct val="100000"/>
              </a:lnSpc>
            </a:pPr>
            <a:r>
              <a:rPr b="1" lang="de-DE" sz="1800" spc="-1" strike="noStrike">
                <a:solidFill>
                  <a:srgbClr val="000000"/>
                </a:solidFill>
                <a:latin typeface="Calibri"/>
              </a:rPr>
              <a:t>Wiederbeschaffungs-zeit</a:t>
            </a:r>
            <a:endParaRPr b="0" lang="de-DE" sz="1800" spc="-1" strike="noStrike">
              <a:latin typeface="Arial"/>
            </a:endParaRPr>
          </a:p>
        </p:txBody>
      </p:sp>
      <p:sp>
        <p:nvSpPr>
          <p:cNvPr id="284" name="CustomShape 13"/>
          <p:cNvSpPr/>
          <p:nvPr/>
        </p:nvSpPr>
        <p:spPr>
          <a:xfrm>
            <a:off x="3492000" y="6237360"/>
            <a:ext cx="1944000" cy="364680"/>
          </a:xfrm>
          <a:prstGeom prst="rect">
            <a:avLst/>
          </a:prstGeom>
          <a:noFill/>
          <a:ln>
            <a:noFill/>
          </a:ln>
        </p:spPr>
        <p:style>
          <a:lnRef idx="0"/>
          <a:fillRef idx="0"/>
          <a:effectRef idx="0"/>
          <a:fontRef idx="minor"/>
        </p:style>
        <p:txBody>
          <a:bodyPr lIns="90000" rIns="90000" tIns="45000" bIns="45000"/>
          <a:p>
            <a:pPr>
              <a:lnSpc>
                <a:spcPct val="100000"/>
              </a:lnSpc>
            </a:pPr>
            <a:r>
              <a:rPr b="1" lang="de-DE" sz="1800" spc="-1" strike="noStrike">
                <a:solidFill>
                  <a:srgbClr val="000000"/>
                </a:solidFill>
                <a:latin typeface="Calibri"/>
              </a:rPr>
              <a:t>Sicherheitspolster</a:t>
            </a:r>
            <a:endParaRPr b="0" lang="de-DE" sz="1800" spc="-1" strike="noStrike">
              <a:latin typeface="Arial"/>
            </a:endParaRPr>
          </a:p>
        </p:txBody>
      </p:sp>
      <p:sp>
        <p:nvSpPr>
          <p:cNvPr id="285" name="CustomShape 14"/>
          <p:cNvSpPr/>
          <p:nvPr/>
        </p:nvSpPr>
        <p:spPr>
          <a:xfrm>
            <a:off x="2771640" y="5661360"/>
            <a:ext cx="719640" cy="360"/>
          </a:xfrm>
          <a:custGeom>
            <a:avLst/>
            <a:gdLst/>
            <a:ahLst/>
            <a:rect l="l" t="t" r="r" b="b"/>
            <a:pathLst>
              <a:path w="21600" h="21600">
                <a:moveTo>
                  <a:pt x="0" y="0"/>
                </a:moveTo>
                <a:lnTo>
                  <a:pt x="21600" y="21600"/>
                </a:lnTo>
              </a:path>
            </a:pathLst>
          </a:custGeom>
          <a:noFill/>
          <a:ln>
            <a:solidFill>
              <a:srgbClr val="4a7ebb"/>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286" name="CustomShape 15"/>
          <p:cNvSpPr/>
          <p:nvPr/>
        </p:nvSpPr>
        <p:spPr>
          <a:xfrm>
            <a:off x="3528000" y="6156000"/>
            <a:ext cx="719640" cy="360"/>
          </a:xfrm>
          <a:custGeom>
            <a:avLst/>
            <a:gdLst/>
            <a:ahLst/>
            <a:rect l="l" t="t" r="r" b="b"/>
            <a:pathLst>
              <a:path w="21600" h="21600">
                <a:moveTo>
                  <a:pt x="0" y="0"/>
                </a:moveTo>
                <a:lnTo>
                  <a:pt x="21600" y="21600"/>
                </a:lnTo>
              </a:path>
            </a:pathLst>
          </a:custGeom>
          <a:noFill/>
          <a:ln>
            <a:solidFill>
              <a:srgbClr val="4a7ebb"/>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287" name="CustomShape 16"/>
          <p:cNvSpPr/>
          <p:nvPr/>
        </p:nvSpPr>
        <p:spPr>
          <a:xfrm>
            <a:off x="1707120" y="1412640"/>
            <a:ext cx="3225960" cy="395280"/>
          </a:xfrm>
          <a:prstGeom prst="rect">
            <a:avLst/>
          </a:prstGeom>
          <a:noFill/>
          <a:ln>
            <a:noFill/>
          </a:ln>
        </p:spPr>
        <p:style>
          <a:lnRef idx="0"/>
          <a:fillRef idx="0"/>
          <a:effectRef idx="0"/>
          <a:fontRef idx="minor"/>
        </p:style>
        <p:txBody>
          <a:bodyPr wrap="none" lIns="90000" rIns="90000" tIns="45000" bIns="45000"/>
          <a:p>
            <a:pPr>
              <a:lnSpc>
                <a:spcPct val="100000"/>
              </a:lnSpc>
            </a:pPr>
            <a:r>
              <a:rPr b="1" lang="de-DE" sz="2000" spc="-1" strike="noStrike">
                <a:solidFill>
                  <a:srgbClr val="000000"/>
                </a:solidFill>
                <a:latin typeface="Calibri"/>
              </a:rPr>
              <a:t>Bei regelmäßigem Verbrauch</a:t>
            </a:r>
            <a:endParaRPr b="0" lang="de-DE" sz="2000" spc="-1" strike="noStrike">
              <a:latin typeface="Arial"/>
            </a:endParaRPr>
          </a:p>
        </p:txBody>
      </p:sp>
      <p:sp>
        <p:nvSpPr>
          <p:cNvPr id="288" name="CustomShape 17"/>
          <p:cNvSpPr/>
          <p:nvPr/>
        </p:nvSpPr>
        <p:spPr>
          <a:xfrm>
            <a:off x="2345400" y="3213000"/>
            <a:ext cx="114876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Calibri"/>
              </a:rPr>
              <a:t>Bestellung</a:t>
            </a:r>
            <a:endParaRPr b="0" lang="de-DE" sz="1800" spc="-1" strike="noStrike">
              <a:latin typeface="Arial"/>
            </a:endParaRPr>
          </a:p>
        </p:txBody>
      </p:sp>
      <p:sp>
        <p:nvSpPr>
          <p:cNvPr id="289" name="CustomShape 18"/>
          <p:cNvSpPr/>
          <p:nvPr/>
        </p:nvSpPr>
        <p:spPr>
          <a:xfrm>
            <a:off x="4004640" y="2565000"/>
            <a:ext cx="152532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Calibri"/>
              </a:rPr>
              <a:t>Wareneingang</a:t>
            </a:r>
            <a:endParaRPr b="0" lang="de-DE" sz="1800" spc="-1" strike="noStrike">
              <a:latin typeface="Arial"/>
            </a:endParaRPr>
          </a:p>
        </p:txBody>
      </p:sp>
      <p:sp>
        <p:nvSpPr>
          <p:cNvPr id="290" name="CustomShape 19"/>
          <p:cNvSpPr/>
          <p:nvPr/>
        </p:nvSpPr>
        <p:spPr>
          <a:xfrm flipH="1">
            <a:off x="3563280" y="2997000"/>
            <a:ext cx="1151640" cy="2016000"/>
          </a:xfrm>
          <a:custGeom>
            <a:avLst/>
            <a:gdLst/>
            <a:ahLst/>
            <a:rect l="l" t="t" r="r" b="b"/>
            <a:pathLst>
              <a:path w="21600" h="21600">
                <a:moveTo>
                  <a:pt x="0" y="0"/>
                </a:moveTo>
                <a:lnTo>
                  <a:pt x="21600" y="21600"/>
                </a:lnTo>
              </a:path>
            </a:pathLst>
          </a:custGeom>
          <a:noFill/>
          <a:ln>
            <a:solidFill>
              <a:schemeClr val="tx1"/>
            </a:solidFill>
            <a:round/>
            <a:tailEnd len="med" type="triangle" w="med"/>
          </a:ln>
        </p:spPr>
        <p:style>
          <a:lnRef idx="1">
            <a:schemeClr val="accent1"/>
          </a:lnRef>
          <a:fillRef idx="0">
            <a:schemeClr val="accent1"/>
          </a:fillRef>
          <a:effectRef idx="0">
            <a:schemeClr val="accent1"/>
          </a:effectRef>
          <a:fontRef idx="minor"/>
        </p:style>
      </p:sp>
      <p:sp>
        <p:nvSpPr>
          <p:cNvPr id="291" name="CustomShape 20"/>
          <p:cNvSpPr/>
          <p:nvPr/>
        </p:nvSpPr>
        <p:spPr>
          <a:xfrm flipH="1">
            <a:off x="2842920" y="3573000"/>
            <a:ext cx="287640" cy="575640"/>
          </a:xfrm>
          <a:custGeom>
            <a:avLst/>
            <a:gdLst/>
            <a:ahLst/>
            <a:rect l="l" t="t" r="r" b="b"/>
            <a:pathLst>
              <a:path w="21600" h="21600">
                <a:moveTo>
                  <a:pt x="0" y="0"/>
                </a:moveTo>
                <a:lnTo>
                  <a:pt x="21600" y="21600"/>
                </a:lnTo>
              </a:path>
            </a:pathLst>
          </a:custGeom>
          <a:noFill/>
          <a:ln>
            <a:solidFill>
              <a:schemeClr val="tx1"/>
            </a:solidFill>
            <a:round/>
            <a:tailEnd len="med" type="triangle" w="med"/>
          </a:ln>
        </p:spPr>
        <p:style>
          <a:lnRef idx="1">
            <a:schemeClr val="accent1"/>
          </a:lnRef>
          <a:fillRef idx="0">
            <a:schemeClr val="accent1"/>
          </a:fillRef>
          <a:effectRef idx="0">
            <a:schemeClr val="accent1"/>
          </a:effectRef>
          <a:fontRef idx="minor"/>
        </p:style>
      </p:sp>
      <p:sp>
        <p:nvSpPr>
          <p:cNvPr id="292" name="CustomShape 21"/>
          <p:cNvSpPr/>
          <p:nvPr/>
        </p:nvSpPr>
        <p:spPr>
          <a:xfrm flipH="1">
            <a:off x="6299640" y="2493000"/>
            <a:ext cx="359640" cy="575640"/>
          </a:xfrm>
          <a:custGeom>
            <a:avLst/>
            <a:gdLst/>
            <a:ahLst/>
            <a:rect l="l" t="t" r="r" b="b"/>
            <a:pathLst>
              <a:path w="21600" h="21600">
                <a:moveTo>
                  <a:pt x="0" y="0"/>
                </a:moveTo>
                <a:lnTo>
                  <a:pt x="21600" y="21600"/>
                </a:lnTo>
              </a:path>
            </a:pathLst>
          </a:custGeom>
          <a:noFill/>
          <a:ln>
            <a:solidFill>
              <a:schemeClr val="tx1"/>
            </a:solidFill>
            <a:round/>
            <a:tailEnd len="med" type="triangle" w="med"/>
          </a:ln>
        </p:spPr>
        <p:style>
          <a:lnRef idx="1">
            <a:schemeClr val="accent1"/>
          </a:lnRef>
          <a:fillRef idx="0">
            <a:schemeClr val="accent1"/>
          </a:fillRef>
          <a:effectRef idx="0">
            <a:schemeClr val="accent1"/>
          </a:effectRef>
          <a:fontRef idx="minor"/>
        </p:style>
      </p:sp>
    </p:spTree>
  </p:cSld>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TextShape 1"/>
          <p:cNvSpPr txBox="1"/>
          <p:nvPr/>
        </p:nvSpPr>
        <p:spPr>
          <a:xfrm>
            <a:off x="457200" y="274680"/>
            <a:ext cx="8229240" cy="921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Bestellmengen</a:t>
            </a:r>
            <a:endParaRPr b="0" lang="de-DE" sz="3200" spc="-1" strike="noStrike">
              <a:solidFill>
                <a:srgbClr val="000000"/>
              </a:solidFill>
              <a:latin typeface="Calibri"/>
            </a:endParaRPr>
          </a:p>
        </p:txBody>
      </p:sp>
      <p:sp>
        <p:nvSpPr>
          <p:cNvPr id="294" name="TextShape 2"/>
          <p:cNvSpPr txBox="1"/>
          <p:nvPr/>
        </p:nvSpPr>
        <p:spPr>
          <a:xfrm>
            <a:off x="457200" y="1412640"/>
            <a:ext cx="8229240" cy="4896360"/>
          </a:xfrm>
          <a:prstGeom prst="rect">
            <a:avLst/>
          </a:prstGeom>
          <a:noFill/>
          <a:ln>
            <a:noFill/>
          </a:ln>
        </p:spPr>
        <p:txBody>
          <a:bodyPr>
            <a:normAutofit/>
          </a:bodyPr>
          <a:p>
            <a:pPr marL="343080" indent="-342720">
              <a:lnSpc>
                <a:spcPct val="100000"/>
              </a:lnSpc>
              <a:spcBef>
                <a:spcPts val="479"/>
              </a:spcBef>
            </a:pPr>
            <a:r>
              <a:rPr b="1" lang="de-DE" sz="2400" spc="-1" strike="noStrike">
                <a:solidFill>
                  <a:srgbClr val="000000"/>
                </a:solidFill>
                <a:latin typeface="Calibri"/>
              </a:rPr>
              <a:t>Große Bestellmengen…</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a:t>
            </a:r>
            <a:r>
              <a:rPr b="0" lang="de-DE" sz="2400" spc="-1" strike="noStrike">
                <a:solidFill>
                  <a:srgbClr val="000000"/>
                </a:solidFill>
                <a:latin typeface="Calibri"/>
              </a:rPr>
              <a:t>bieten Preisvorteile durch hohe Nachlässe</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a:t>
            </a:r>
            <a:r>
              <a:rPr b="0" lang="de-DE" sz="2400" spc="-1" strike="noStrike">
                <a:solidFill>
                  <a:srgbClr val="000000"/>
                </a:solidFill>
                <a:latin typeface="Calibri"/>
              </a:rPr>
              <a:t>bedeuten geringere spezifische Transportkosten</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a:t>
            </a:r>
            <a:r>
              <a:rPr b="0" lang="de-DE" sz="2400" spc="-1" strike="noStrike">
                <a:solidFill>
                  <a:srgbClr val="000000"/>
                </a:solidFill>
                <a:latin typeface="Calibri"/>
              </a:rPr>
              <a:t>führen zu geringen spezifischen Bestellkosten</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a:t>
            </a:r>
            <a:r>
              <a:rPr b="0" lang="de-DE" sz="2400" spc="-1" strike="noStrike">
                <a:solidFill>
                  <a:srgbClr val="000000"/>
                </a:solidFill>
                <a:latin typeface="Calibri"/>
              </a:rPr>
              <a:t>führen zu hohen Lagerkosten</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a:t>
            </a:r>
            <a:r>
              <a:rPr b="0" lang="de-DE" sz="2400" spc="-1" strike="noStrike">
                <a:solidFill>
                  <a:srgbClr val="000000"/>
                </a:solidFill>
                <a:latin typeface="Calibri"/>
              </a:rPr>
              <a:t>bedeuten eine hohe Kapitalbindung (und hohe kalkulatorische Zinsen auf den durchschnittlichen Lagerbestand)</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a:t>
            </a:r>
            <a:r>
              <a:rPr b="0" lang="de-DE" sz="2400" spc="-1" strike="noStrike">
                <a:solidFill>
                  <a:srgbClr val="000000"/>
                </a:solidFill>
                <a:latin typeface="Calibri"/>
              </a:rPr>
              <a:t>erhöhen das Risiko der technischen Veralterung der Lagerbestände durch den geringen Lagerumschlag</a:t>
            </a:r>
            <a:endParaRPr b="0" lang="de-DE" sz="2400" spc="-1" strike="noStrike">
              <a:solidFill>
                <a:srgbClr val="000000"/>
              </a:solidFill>
              <a:latin typeface="Calibri"/>
            </a:endParaRPr>
          </a:p>
          <a:p>
            <a:pPr marL="343080" indent="-342720">
              <a:lnSpc>
                <a:spcPct val="100000"/>
              </a:lnSpc>
              <a:spcBef>
                <a:spcPts val="479"/>
              </a:spcBef>
            </a:pPr>
            <a:r>
              <a:rPr b="1" lang="de-DE" sz="2400" spc="-1" strike="noStrike">
                <a:solidFill>
                  <a:srgbClr val="000000"/>
                </a:solidFill>
                <a:latin typeface="Calibri"/>
              </a:rPr>
              <a:t>Kleine Bestellmengen…</a:t>
            </a:r>
            <a:endParaRPr b="0" lang="de-DE" sz="2400" spc="-1" strike="noStrike">
              <a:solidFill>
                <a:srgbClr val="000000"/>
              </a:solidFill>
              <a:latin typeface="Calibri"/>
            </a:endParaRPr>
          </a:p>
          <a:p>
            <a:pPr marL="343080" indent="-342720">
              <a:lnSpc>
                <a:spcPct val="100000"/>
              </a:lnSpc>
              <a:spcBef>
                <a:spcPts val="479"/>
              </a:spcBef>
              <a:buClr>
                <a:srgbClr val="000000"/>
              </a:buClr>
              <a:buFont typeface="Arial"/>
              <a:buChar char="•"/>
            </a:pPr>
            <a:r>
              <a:rPr b="0" lang="de-DE" sz="2400" spc="-1" strike="noStrike">
                <a:solidFill>
                  <a:srgbClr val="000000"/>
                </a:solidFill>
                <a:latin typeface="Calibri"/>
              </a:rPr>
              <a:t>…</a:t>
            </a:r>
            <a:r>
              <a:rPr b="0" lang="de-DE" sz="2400" spc="-1" strike="noStrike">
                <a:solidFill>
                  <a:srgbClr val="000000"/>
                </a:solidFill>
                <a:latin typeface="Calibri"/>
              </a:rPr>
              <a:t>verhalten sich genau umgekehrt</a:t>
            </a:r>
            <a:endParaRPr b="0" lang="de-DE" sz="2400" spc="-1" strike="noStrike">
              <a:solidFill>
                <a:srgbClr val="000000"/>
              </a:solidFill>
              <a:latin typeface="Calibri"/>
            </a:endParaRPr>
          </a:p>
        </p:txBody>
      </p:sp>
    </p:spTree>
  </p:cSld>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TextShape 1"/>
          <p:cNvSpPr txBox="1"/>
          <p:nvPr/>
        </p:nvSpPr>
        <p:spPr>
          <a:xfrm>
            <a:off x="457200" y="274680"/>
            <a:ext cx="8229240" cy="849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Ermittlung der optimalen Bestellmenge</a:t>
            </a:r>
            <a:endParaRPr b="0" lang="de-DE" sz="3200" spc="-1" strike="noStrike">
              <a:solidFill>
                <a:srgbClr val="000000"/>
              </a:solidFill>
              <a:latin typeface="Calibri"/>
            </a:endParaRPr>
          </a:p>
        </p:txBody>
      </p:sp>
      <p:graphicFrame>
        <p:nvGraphicFramePr>
          <p:cNvPr id="296" name="Table 2"/>
          <p:cNvGraphicFramePr/>
          <p:nvPr/>
        </p:nvGraphicFramePr>
        <p:xfrm>
          <a:off x="467640" y="2565000"/>
          <a:ext cx="8229240" cy="3337200"/>
        </p:xfrm>
        <a:graphic>
          <a:graphicData uri="http://schemas.openxmlformats.org/drawingml/2006/table">
            <a:tbl>
              <a:tblPr/>
              <a:tblGrid>
                <a:gridCol w="864000"/>
                <a:gridCol w="1080000"/>
                <a:gridCol w="1296000"/>
                <a:gridCol w="1152000"/>
                <a:gridCol w="1224000"/>
                <a:gridCol w="1296000"/>
                <a:gridCol w="1317240"/>
              </a:tblGrid>
              <a:tr h="448920">
                <a:tc>
                  <a:txBody>
                    <a:bodyPr/>
                    <a:p>
                      <a:pPr>
                        <a:lnSpc>
                          <a:spcPct val="100000"/>
                        </a:lnSpc>
                      </a:pPr>
                      <a:r>
                        <a:rPr b="1" lang="de-DE" sz="1400" spc="-1" strike="noStrike">
                          <a:solidFill>
                            <a:srgbClr val="ffffff"/>
                          </a:solidFill>
                          <a:latin typeface="Calibri"/>
                        </a:rPr>
                        <a:t>Bestell-menge</a:t>
                      </a:r>
                      <a:endParaRPr b="0" lang="de-DE"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latin typeface="Calibri"/>
                        </a:rPr>
                        <a:t>Wert einer Bestellung</a:t>
                      </a:r>
                      <a:endParaRPr b="0" lang="de-DE"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latin typeface="Calibri"/>
                        </a:rPr>
                        <a:t>Bestellkosten / Jahr</a:t>
                      </a:r>
                      <a:endParaRPr b="0" lang="de-DE"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latin typeface="Calibri"/>
                        </a:rPr>
                        <a:t>Transport-kosten / Jahr</a:t>
                      </a:r>
                      <a:endParaRPr b="0" lang="de-DE"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latin typeface="Calibri"/>
                        </a:rPr>
                        <a:t>Lagerkosten / Jahr</a:t>
                      </a:r>
                      <a:endParaRPr b="0" lang="de-DE"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latin typeface="Calibri"/>
                        </a:rPr>
                        <a:t>Kapitalkosten / Jahr</a:t>
                      </a:r>
                      <a:endParaRPr b="0" lang="de-DE"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latin typeface="Calibri"/>
                        </a:rPr>
                        <a:t>Gesamtkosten / Jahr</a:t>
                      </a:r>
                      <a:endParaRPr b="0" lang="de-DE" sz="14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61080">
                <a:tc>
                  <a:txBody>
                    <a:bodyPr/>
                    <a:p>
                      <a:pPr>
                        <a:lnSpc>
                          <a:spcPct val="100000"/>
                        </a:lnSpc>
                      </a:pPr>
                      <a:r>
                        <a:rPr b="0" lang="de-DE" sz="1800" spc="-1" strike="noStrike">
                          <a:solidFill>
                            <a:srgbClr val="000000"/>
                          </a:solidFill>
                          <a:latin typeface="Calibri"/>
                        </a:rPr>
                        <a:t>1</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100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3000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10000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13055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1080">
                <a:tc>
                  <a:txBody>
                    <a:bodyPr/>
                    <a:p>
                      <a:pPr>
                        <a:lnSpc>
                          <a:spcPct val="100000"/>
                        </a:lnSpc>
                      </a:pPr>
                      <a:r>
                        <a:rPr b="0" lang="de-DE" sz="1800" spc="-1" strike="noStrike">
                          <a:solidFill>
                            <a:srgbClr val="000000"/>
                          </a:solidFill>
                          <a:latin typeface="Calibri"/>
                        </a:rPr>
                        <a:t>3</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300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3333</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4498</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1080">
                <a:tc>
                  <a:txBody>
                    <a:bodyPr/>
                    <a:p>
                      <a:pPr>
                        <a:lnSpc>
                          <a:spcPct val="100000"/>
                        </a:lnSpc>
                      </a:pPr>
                      <a:r>
                        <a:rPr b="0" lang="de-DE" sz="1800" spc="-1" strike="noStrike">
                          <a:solidFill>
                            <a:srgbClr val="000000"/>
                          </a:solidFill>
                          <a:latin typeface="Calibri"/>
                        </a:rPr>
                        <a:t>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500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600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2000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250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25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2875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1080">
                <a:tc>
                  <a:txBody>
                    <a:bodyPr/>
                    <a:p>
                      <a:pPr>
                        <a:lnSpc>
                          <a:spcPct val="100000"/>
                        </a:lnSpc>
                      </a:pPr>
                      <a:r>
                        <a:rPr b="0" lang="de-DE" sz="1800" spc="-1" strike="noStrike">
                          <a:solidFill>
                            <a:srgbClr val="000000"/>
                          </a:solidFill>
                          <a:latin typeface="Calibri"/>
                        </a:rPr>
                        <a:t>10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300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500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1850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1080">
                <a:tc>
                  <a:txBody>
                    <a:bodyPr/>
                    <a:p>
                      <a:pPr>
                        <a:lnSpc>
                          <a:spcPct val="100000"/>
                        </a:lnSpc>
                      </a:pPr>
                      <a:r>
                        <a:rPr b="0" lang="de-DE" sz="1800" spc="-1" strike="noStrike">
                          <a:solidFill>
                            <a:srgbClr val="000000"/>
                          </a:solidFill>
                          <a:latin typeface="Calibri"/>
                        </a:rPr>
                        <a:t>15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00b050"/>
                    </a:solidFill>
                  </a:tcPr>
                </a:tc>
                <a:tc>
                  <a:txBody>
                    <a:bodyPr/>
                    <a:p>
                      <a:pPr>
                        <a:lnSpc>
                          <a:spcPct val="100000"/>
                        </a:lnSpc>
                      </a:pPr>
                      <a:r>
                        <a:rPr b="0" lang="de-DE" sz="1800" spc="-1" strike="noStrike">
                          <a:solidFill>
                            <a:srgbClr val="000000"/>
                          </a:solidFill>
                          <a:latin typeface="Calibri"/>
                        </a:rPr>
                        <a:t>1500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00b050"/>
                    </a:solidFill>
                  </a:tcPr>
                </a:tc>
                <a:tc>
                  <a:txBody>
                    <a:bodyPr/>
                    <a:p>
                      <a:pPr>
                        <a:lnSpc>
                          <a:spcPct val="100000"/>
                        </a:lnSpc>
                      </a:pPr>
                      <a:r>
                        <a:rPr b="0" lang="de-DE" sz="1800" spc="-1" strike="noStrike">
                          <a:solidFill>
                            <a:srgbClr val="000000"/>
                          </a:solidFill>
                          <a:latin typeface="Calibri"/>
                        </a:rPr>
                        <a:t>200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00b050"/>
                    </a:solidFill>
                  </a:tcPr>
                </a:tc>
                <a:tc>
                  <a:txBody>
                    <a:bodyPr/>
                    <a:p>
                      <a:pPr>
                        <a:lnSpc>
                          <a:spcPct val="100000"/>
                        </a:lnSpc>
                      </a:pPr>
                      <a:r>
                        <a:rPr b="0" lang="de-DE" sz="1800" spc="-1" strike="noStrike">
                          <a:solidFill>
                            <a:srgbClr val="000000"/>
                          </a:solidFill>
                          <a:latin typeface="Calibri"/>
                        </a:rPr>
                        <a:t>667</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00b050"/>
                    </a:solidFill>
                  </a:tcPr>
                </a:tc>
                <a:tc>
                  <a:txBody>
                    <a:bodyPr/>
                    <a:p>
                      <a:pPr>
                        <a:lnSpc>
                          <a:spcPct val="100000"/>
                        </a:lnSpc>
                      </a:pPr>
                      <a:r>
                        <a:rPr b="0" lang="de-DE" sz="1800" spc="-1" strike="noStrike">
                          <a:solidFill>
                            <a:srgbClr val="000000"/>
                          </a:solidFill>
                          <a:latin typeface="Calibri"/>
                        </a:rPr>
                        <a:t>750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00b050"/>
                    </a:solidFill>
                  </a:tcPr>
                </a:tc>
                <a:tc>
                  <a:txBody>
                    <a:bodyPr/>
                    <a:p>
                      <a:pPr>
                        <a:lnSpc>
                          <a:spcPct val="100000"/>
                        </a:lnSpc>
                      </a:pPr>
                      <a:r>
                        <a:rPr b="0" lang="de-DE" sz="1800" spc="-1" strike="noStrike">
                          <a:solidFill>
                            <a:srgbClr val="000000"/>
                          </a:solidFill>
                          <a:latin typeface="Calibri"/>
                        </a:rPr>
                        <a:t>75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00b050"/>
                    </a:solidFill>
                  </a:tcPr>
                </a:tc>
                <a:tc>
                  <a:txBody>
                    <a:bodyPr/>
                    <a:p>
                      <a:pPr>
                        <a:lnSpc>
                          <a:spcPct val="100000"/>
                        </a:lnSpc>
                      </a:pPr>
                      <a:r>
                        <a:rPr b="0" lang="de-DE" sz="1800" spc="-1" strike="noStrike">
                          <a:solidFill>
                            <a:srgbClr val="000000"/>
                          </a:solidFill>
                          <a:latin typeface="Calibri"/>
                        </a:rPr>
                        <a:t>1692</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00b050"/>
                    </a:solidFill>
                  </a:tcPr>
                </a:tc>
              </a:tr>
              <a:tr h="361080">
                <a:tc>
                  <a:txBody>
                    <a:bodyPr/>
                    <a:p>
                      <a:pPr>
                        <a:lnSpc>
                          <a:spcPct val="100000"/>
                        </a:lnSpc>
                      </a:pPr>
                      <a:r>
                        <a:rPr b="0" lang="de-DE" sz="1800" spc="-1" strike="noStrike">
                          <a:solidFill>
                            <a:srgbClr val="000000"/>
                          </a:solidFill>
                          <a:latin typeface="Calibri"/>
                        </a:rPr>
                        <a:t>25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2500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120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400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1250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125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1895</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61080">
                <a:tc>
                  <a:txBody>
                    <a:bodyPr/>
                    <a:p>
                      <a:pPr>
                        <a:lnSpc>
                          <a:spcPct val="100000"/>
                        </a:lnSpc>
                      </a:pPr>
                      <a:r>
                        <a:rPr b="0" lang="de-DE" sz="1800" spc="-1" strike="noStrike">
                          <a:solidFill>
                            <a:srgbClr val="000000"/>
                          </a:solidFill>
                          <a:latin typeface="Calibri"/>
                        </a:rPr>
                        <a:t>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5000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60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200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2500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250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latin typeface="Calibri"/>
                        </a:rPr>
                        <a:t>3010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60720">
                <a:tc>
                  <a:txBody>
                    <a:bodyPr/>
                    <a:p>
                      <a:pPr>
                        <a:lnSpc>
                          <a:spcPct val="100000"/>
                        </a:lnSpc>
                      </a:pPr>
                      <a:r>
                        <a:rPr b="0" lang="de-DE" sz="1800" spc="-1" strike="noStrike">
                          <a:solidFill>
                            <a:srgbClr val="000000"/>
                          </a:solidFill>
                          <a:latin typeface="Calibri"/>
                        </a:rPr>
                        <a:t>100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10000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30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100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5000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500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latin typeface="Calibri"/>
                        </a:rPr>
                        <a:t>5630</a:t>
                      </a:r>
                      <a:endParaRPr b="0" lang="de-DE" sz="18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297" name="CustomShape 3"/>
          <p:cNvSpPr/>
          <p:nvPr/>
        </p:nvSpPr>
        <p:spPr>
          <a:xfrm>
            <a:off x="755640" y="1124640"/>
            <a:ext cx="3600000" cy="1370880"/>
          </a:xfrm>
          <a:prstGeom prst="rect">
            <a:avLst/>
          </a:prstGeom>
          <a:noFill/>
          <a:ln>
            <a:noFill/>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Beispiel</a:t>
            </a:r>
            <a:endParaRPr b="0" lang="de-DE" sz="24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Wert pro Stück 100 €</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Jahresbedarf 100 Stück</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Gleichmäßiger Verbrauch</a:t>
            </a:r>
            <a:endParaRPr b="0" lang="de-DE" sz="2000" spc="-1" strike="noStrike">
              <a:latin typeface="Arial"/>
            </a:endParaRPr>
          </a:p>
        </p:txBody>
      </p:sp>
      <p:sp>
        <p:nvSpPr>
          <p:cNvPr id="298" name="CustomShape 4"/>
          <p:cNvSpPr/>
          <p:nvPr/>
        </p:nvSpPr>
        <p:spPr>
          <a:xfrm>
            <a:off x="4946760" y="1196640"/>
            <a:ext cx="3344400" cy="1310040"/>
          </a:xfrm>
          <a:prstGeom prst="rect">
            <a:avLst/>
          </a:prstGeom>
          <a:noFill/>
          <a:ln>
            <a:noFill/>
          </a:ln>
        </p:spPr>
        <p:style>
          <a:lnRef idx="0"/>
          <a:fillRef idx="0"/>
          <a:effectRef idx="0"/>
          <a:fontRef idx="minor"/>
        </p:style>
        <p:txBody>
          <a:bodyPr wrap="none" lIns="90000" rIns="90000" tIns="45000" bIns="45000"/>
          <a:p>
            <a:pPr indent="-216000">
              <a:lnSpc>
                <a:spcPct val="100000"/>
              </a:lnSpc>
              <a:buClr>
                <a:srgbClr val="000000"/>
              </a:buClr>
              <a:buFont typeface="StarSymbol"/>
              <a:buChar char="-"/>
            </a:pPr>
            <a:r>
              <a:rPr b="0" lang="de-DE" sz="2000" spc="-1" strike="noStrike">
                <a:solidFill>
                  <a:srgbClr val="000000"/>
                </a:solidFill>
                <a:latin typeface="Calibri"/>
              </a:rPr>
              <a:t>Bestellkosten 30 €</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Transportkosten 100 €</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Lagerplatz 100 € pro Jahr</a:t>
            </a:r>
            <a:endParaRPr b="0" lang="de-DE" sz="2000" spc="-1" strike="noStrike">
              <a:latin typeface="Arial"/>
            </a:endParaRPr>
          </a:p>
          <a:p>
            <a:pPr indent="-216000">
              <a:lnSpc>
                <a:spcPct val="100000"/>
              </a:lnSpc>
              <a:buClr>
                <a:srgbClr val="000000"/>
              </a:buClr>
              <a:buFont typeface="StarSymbol"/>
              <a:buChar char="-"/>
            </a:pPr>
            <a:r>
              <a:rPr b="0" lang="de-DE" sz="2000" spc="-1" strike="noStrike">
                <a:solidFill>
                  <a:srgbClr val="000000"/>
                </a:solidFill>
                <a:latin typeface="Calibri"/>
              </a:rPr>
              <a:t>Kalkulatorischer Zinssatz 10 %</a:t>
            </a:r>
            <a:endParaRPr b="0" lang="de-DE" sz="2000" spc="-1" strike="noStrike">
              <a:latin typeface="Arial"/>
            </a:endParaRPr>
          </a:p>
        </p:txBody>
      </p:sp>
      <p:sp>
        <p:nvSpPr>
          <p:cNvPr id="299" name="CustomShape 5"/>
          <p:cNvSpPr/>
          <p:nvPr/>
        </p:nvSpPr>
        <p:spPr>
          <a:xfrm>
            <a:off x="6156000" y="6237360"/>
            <a:ext cx="2520000" cy="364680"/>
          </a:xfrm>
          <a:prstGeom prst="rect">
            <a:avLst/>
          </a:prstGeom>
          <a:solidFill>
            <a:srgbClr val="00b050"/>
          </a:solidFill>
          <a:ln>
            <a:noFill/>
          </a:ln>
        </p:spPr>
        <p:style>
          <a:lnRef idx="0"/>
          <a:fillRef idx="0"/>
          <a:effectRef idx="0"/>
          <a:fontRef idx="minor"/>
        </p:style>
        <p:txBody>
          <a:bodyPr lIns="90000" rIns="90000" tIns="45000" bIns="45000"/>
          <a:p>
            <a:pPr algn="ctr">
              <a:lnSpc>
                <a:spcPct val="100000"/>
              </a:lnSpc>
            </a:pPr>
            <a:r>
              <a:rPr b="0" lang="de-DE" sz="1800" spc="-1" strike="noStrike">
                <a:solidFill>
                  <a:srgbClr val="000000"/>
                </a:solidFill>
                <a:latin typeface="Calibri"/>
              </a:rPr>
              <a:t>Optimale Bestellmenge</a:t>
            </a:r>
            <a:endParaRPr b="0" lang="de-DE" sz="1800" spc="-1" strike="noStrike">
              <a:latin typeface="Arial"/>
            </a:endParaRPr>
          </a:p>
        </p:txBody>
      </p:sp>
    </p:spTree>
  </p:cSld>
  <p:timing>
    <p:tnLst>
      <p:par>
        <p:cTn id="45" dur="indefinite" restart="never" nodeType="tmRoot">
          <p:childTnLst>
            <p:seq>
              <p:cTn id="46"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00" name="Inhaltsplatzhalter 3"/>
          <p:cNvGraphicFramePr/>
          <p:nvPr/>
        </p:nvGraphicFramePr>
        <p:xfrm>
          <a:off x="457200" y="980640"/>
          <a:ext cx="8229240" cy="5145120"/>
        </p:xfrm>
        <a:graphic>
          <a:graphicData uri="http://schemas.openxmlformats.org/drawingml/2006/chart">
            <c:chart xmlns:c="http://schemas.openxmlformats.org/drawingml/2006/chart" xmlns:r="http://schemas.openxmlformats.org/officeDocument/2006/relationships" r:id="rId1"/>
          </a:graphicData>
        </a:graphic>
      </p:graphicFrame>
      <p:sp>
        <p:nvSpPr>
          <p:cNvPr id="301" name="Line 1"/>
          <p:cNvSpPr/>
          <p:nvPr/>
        </p:nvSpPr>
        <p:spPr>
          <a:xfrm flipV="1">
            <a:off x="5004000" y="3212640"/>
            <a:ext cx="360" cy="2376360"/>
          </a:xfrm>
          <a:prstGeom prst="line">
            <a:avLst/>
          </a:prstGeom>
          <a:ln w="38160">
            <a:solidFill>
              <a:srgbClr val="4a7ebb"/>
            </a:solidFill>
            <a:round/>
          </a:ln>
        </p:spPr>
        <p:style>
          <a:lnRef idx="1">
            <a:schemeClr val="accent1"/>
          </a:lnRef>
          <a:fillRef idx="0">
            <a:schemeClr val="accent1"/>
          </a:fillRef>
          <a:effectRef idx="0">
            <a:schemeClr val="accent1"/>
          </a:effectRef>
          <a:fontRef idx="minor"/>
        </p:style>
      </p:sp>
      <p:sp>
        <p:nvSpPr>
          <p:cNvPr id="302" name="CustomShape 2"/>
          <p:cNvSpPr/>
          <p:nvPr/>
        </p:nvSpPr>
        <p:spPr>
          <a:xfrm>
            <a:off x="5586480" y="3429000"/>
            <a:ext cx="106488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Calibri"/>
              </a:rPr>
              <a:t>Optimum</a:t>
            </a:r>
            <a:endParaRPr b="0" lang="de-DE" sz="1800" spc="-1" strike="noStrike">
              <a:latin typeface="Arial"/>
            </a:endParaRPr>
          </a:p>
        </p:txBody>
      </p:sp>
      <p:sp>
        <p:nvSpPr>
          <p:cNvPr id="303" name="CustomShape 3"/>
          <p:cNvSpPr/>
          <p:nvPr/>
        </p:nvSpPr>
        <p:spPr>
          <a:xfrm>
            <a:off x="599400" y="404640"/>
            <a:ext cx="7413840" cy="516960"/>
          </a:xfrm>
          <a:prstGeom prst="rect">
            <a:avLst/>
          </a:prstGeom>
          <a:noFill/>
          <a:ln>
            <a:noFill/>
          </a:ln>
        </p:spPr>
        <p:style>
          <a:lnRef idx="0"/>
          <a:fillRef idx="0"/>
          <a:effectRef idx="0"/>
          <a:fontRef idx="minor"/>
        </p:style>
        <p:txBody>
          <a:bodyPr wrap="none" lIns="90000" rIns="90000" tIns="45000" bIns="45000"/>
          <a:p>
            <a:pPr>
              <a:lnSpc>
                <a:spcPct val="100000"/>
              </a:lnSpc>
            </a:pPr>
            <a:r>
              <a:rPr b="1" lang="de-DE" sz="2800" spc="-1" strike="noStrike">
                <a:solidFill>
                  <a:srgbClr val="000000"/>
                </a:solidFill>
                <a:latin typeface="Calibri"/>
              </a:rPr>
              <a:t>Grafische Ermittlung der optimalen Bestellmenge</a:t>
            </a:r>
            <a:endParaRPr b="0" lang="de-DE" sz="2800" spc="-1" strike="noStrike">
              <a:latin typeface="Arial"/>
            </a:endParaRPr>
          </a:p>
        </p:txBody>
      </p:sp>
      <p:sp>
        <p:nvSpPr>
          <p:cNvPr id="304" name="CustomShape 4"/>
          <p:cNvSpPr/>
          <p:nvPr/>
        </p:nvSpPr>
        <p:spPr>
          <a:xfrm rot="16200000">
            <a:off x="-197640" y="2999160"/>
            <a:ext cx="1119600" cy="3643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Calibri"/>
              </a:rPr>
              <a:t>Kosten [€]</a:t>
            </a:r>
            <a:endParaRPr b="0" lang="de-DE" sz="1800" spc="-1" strike="noStrike">
              <a:latin typeface="Arial"/>
            </a:endParaRPr>
          </a:p>
        </p:txBody>
      </p:sp>
      <p:sp>
        <p:nvSpPr>
          <p:cNvPr id="305" name="CustomShape 5"/>
          <p:cNvSpPr/>
          <p:nvPr/>
        </p:nvSpPr>
        <p:spPr>
          <a:xfrm>
            <a:off x="4075560" y="6165360"/>
            <a:ext cx="143676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latin typeface="Calibri"/>
              </a:rPr>
              <a:t>Bestellmenge</a:t>
            </a:r>
            <a:endParaRPr b="0" lang="de-DE" sz="1800" spc="-1" strike="noStrike">
              <a:latin typeface="Arial"/>
            </a:endParaRPr>
          </a:p>
        </p:txBody>
      </p:sp>
    </p:spTree>
  </p:cSld>
  <p:timing>
    <p:tnLst>
      <p:par>
        <p:cTn id="47" dur="indefinite" restart="never" nodeType="tmRoot">
          <p:childTnLst>
            <p:seq>
              <p:cTn id="48"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TextShape 1"/>
          <p:cNvSpPr txBox="1"/>
          <p:nvPr/>
        </p:nvSpPr>
        <p:spPr>
          <a:xfrm>
            <a:off x="457200" y="274680"/>
            <a:ext cx="8229240" cy="921600"/>
          </a:xfrm>
          <a:prstGeom prst="rect">
            <a:avLst/>
          </a:prstGeom>
          <a:noFill/>
          <a:ln>
            <a:noFill/>
          </a:ln>
        </p:spPr>
        <p:txBody>
          <a:bodyPr anchor="ctr">
            <a:normAutofit/>
          </a:bodyPr>
          <a:p>
            <a:pPr algn="ctr">
              <a:lnSpc>
                <a:spcPct val="100000"/>
              </a:lnSpc>
            </a:pPr>
            <a:r>
              <a:rPr b="1" lang="de-DE" sz="3200" spc="-1" strike="noStrike">
                <a:solidFill>
                  <a:srgbClr val="000000"/>
                </a:solidFill>
                <a:latin typeface="Calibri"/>
              </a:rPr>
              <a:t>Fazit</a:t>
            </a:r>
            <a:endParaRPr b="0" lang="de-DE" sz="3200" spc="-1" strike="noStrike">
              <a:solidFill>
                <a:srgbClr val="000000"/>
              </a:solidFill>
              <a:latin typeface="Calibri"/>
            </a:endParaRPr>
          </a:p>
        </p:txBody>
      </p:sp>
      <p:sp>
        <p:nvSpPr>
          <p:cNvPr id="307" name="TextShape 2"/>
          <p:cNvSpPr txBox="1"/>
          <p:nvPr/>
        </p:nvSpPr>
        <p:spPr>
          <a:xfrm>
            <a:off x="459720" y="2027880"/>
            <a:ext cx="8229240" cy="4555080"/>
          </a:xfrm>
          <a:prstGeom prst="rect">
            <a:avLst/>
          </a:prstGeom>
          <a:noFill/>
          <a:ln>
            <a:noFill/>
          </a:ln>
        </p:spPr>
        <p:txBody>
          <a:bodyPr>
            <a:normAutofit/>
          </a:bodyPr>
          <a:p>
            <a:pPr marL="343080" indent="-342720">
              <a:lnSpc>
                <a:spcPct val="100000"/>
              </a:lnSpc>
              <a:spcBef>
                <a:spcPts val="400"/>
              </a:spcBef>
              <a:buClr>
                <a:srgbClr val="000000"/>
              </a:buClr>
              <a:buFont typeface="Wingdings" charset="2"/>
              <a:buChar char=""/>
            </a:pPr>
            <a:r>
              <a:rPr b="0" lang="de-DE" sz="2000" spc="-1" strike="noStrike">
                <a:solidFill>
                  <a:srgbClr val="000000"/>
                </a:solidFill>
                <a:latin typeface="Calibri"/>
              </a:rPr>
              <a:t>Die Beurteilung der Effizienz ist nur unter Festlegung und Berücksichtigung der Ziele und Anforderungen durch das Management möglich</a:t>
            </a:r>
            <a:endParaRPr b="0" lang="de-DE" sz="2000" spc="-1" strike="noStrike">
              <a:solidFill>
                <a:srgbClr val="000000"/>
              </a:solidFill>
              <a:latin typeface="Calibri"/>
            </a:endParaRPr>
          </a:p>
          <a:p>
            <a:pPr marL="343080" indent="-342720">
              <a:lnSpc>
                <a:spcPct val="100000"/>
              </a:lnSpc>
              <a:spcBef>
                <a:spcPts val="400"/>
              </a:spcBef>
              <a:buClr>
                <a:srgbClr val="000000"/>
              </a:buClr>
              <a:buFont typeface="Wingdings" charset="2"/>
              <a:buChar char=""/>
            </a:pPr>
            <a:r>
              <a:rPr b="0" lang="de-DE" sz="2000" spc="-1" strike="noStrike">
                <a:solidFill>
                  <a:srgbClr val="000000"/>
                </a:solidFill>
                <a:latin typeface="Calibri"/>
              </a:rPr>
              <a:t>Die Ziele ergeben sich aus den Anforderungen des Management (Produktion). Management, Markt, Technik und Vorschriften bestimmen die Instandhaltungsstrategie und die Ersatzteilstrategie!</a:t>
            </a:r>
            <a:endParaRPr b="0" lang="de-DE" sz="2000" spc="-1" strike="noStrike">
              <a:solidFill>
                <a:srgbClr val="000000"/>
              </a:solidFill>
              <a:latin typeface="Calibri"/>
            </a:endParaRPr>
          </a:p>
          <a:p>
            <a:pPr marL="343080" indent="-342720">
              <a:lnSpc>
                <a:spcPct val="100000"/>
              </a:lnSpc>
              <a:spcBef>
                <a:spcPts val="400"/>
              </a:spcBef>
              <a:buClr>
                <a:srgbClr val="000000"/>
              </a:buClr>
              <a:buFont typeface="Wingdings" charset="2"/>
              <a:buChar char=""/>
            </a:pPr>
            <a:r>
              <a:rPr b="0" lang="de-DE" sz="2000" spc="-1" strike="noStrike">
                <a:solidFill>
                  <a:srgbClr val="000000"/>
                </a:solidFill>
                <a:latin typeface="Calibri"/>
              </a:rPr>
              <a:t>Die Instandhaltungsstrategie bestimmt die Anforderungen an die Ersatzteilstrategie. Ohne Kenntnis bzw. Spezifikation der Strategie keine effizientes Ersatzteilmanagement!</a:t>
            </a:r>
            <a:endParaRPr b="0" lang="de-DE" sz="2000" spc="-1" strike="noStrike">
              <a:solidFill>
                <a:srgbClr val="000000"/>
              </a:solidFill>
              <a:latin typeface="Calibri"/>
            </a:endParaRPr>
          </a:p>
          <a:p>
            <a:pPr marL="343080" indent="-342720">
              <a:lnSpc>
                <a:spcPct val="100000"/>
              </a:lnSpc>
              <a:spcBef>
                <a:spcPts val="400"/>
              </a:spcBef>
              <a:buClr>
                <a:srgbClr val="000000"/>
              </a:buClr>
              <a:buFont typeface="Wingdings" charset="2"/>
              <a:buChar char=""/>
            </a:pPr>
            <a:r>
              <a:rPr b="0" lang="de-DE" sz="2000" spc="-1" strike="noStrike">
                <a:solidFill>
                  <a:srgbClr val="000000"/>
                </a:solidFill>
                <a:latin typeface="Calibri"/>
              </a:rPr>
              <a:t>Da sich Marktbedingungen ständig ändern, ist auch die Ersatzteilstrategie regelmäßig bezüglich ihrer Effektivität und Effizienz zu überprüfen. Es müssen stabile Lieferanten und redundante Systeme geschaffen werden!</a:t>
            </a:r>
            <a:endParaRPr b="0" lang="de-DE" sz="2000" spc="-1" strike="noStrike">
              <a:solidFill>
                <a:srgbClr val="000000"/>
              </a:solidFill>
              <a:latin typeface="Calibri"/>
            </a:endParaRPr>
          </a:p>
          <a:p>
            <a:pPr marL="343080" indent="-342720">
              <a:lnSpc>
                <a:spcPct val="100000"/>
              </a:lnSpc>
              <a:spcBef>
                <a:spcPts val="400"/>
              </a:spcBef>
              <a:buClr>
                <a:srgbClr val="000000"/>
              </a:buClr>
              <a:buFont typeface="Wingdings" charset="2"/>
              <a:buChar char=""/>
            </a:pPr>
            <a:r>
              <a:rPr b="0" lang="de-DE" sz="2000" spc="-1" strike="noStrike">
                <a:solidFill>
                  <a:srgbClr val="000000"/>
                </a:solidFill>
                <a:latin typeface="Calibri"/>
              </a:rPr>
              <a:t>Die Instandhaltung benötigt Managementsysteme zur Ermittlung und Darstellung ihrer Kosten Nutzenrechnung!</a:t>
            </a:r>
            <a:endParaRPr b="0" lang="de-DE" sz="2000" spc="-1" strike="noStrike">
              <a:solidFill>
                <a:srgbClr val="000000"/>
              </a:solidFill>
              <a:latin typeface="Calibri"/>
            </a:endParaRPr>
          </a:p>
          <a:p>
            <a:pPr marL="343080" indent="-342720">
              <a:lnSpc>
                <a:spcPct val="100000"/>
              </a:lnSpc>
              <a:spcBef>
                <a:spcPts val="400"/>
              </a:spcBef>
              <a:buClr>
                <a:srgbClr val="000000"/>
              </a:buClr>
              <a:buFont typeface="Wingdings" charset="2"/>
              <a:buChar char=""/>
            </a:pPr>
            <a:r>
              <a:rPr b="0" lang="de-DE" sz="2000" spc="-1" strike="noStrike">
                <a:solidFill>
                  <a:srgbClr val="000000"/>
                </a:solidFill>
                <a:latin typeface="Calibri"/>
              </a:rPr>
              <a:t>Daten erfassen, Daten verarbeiten, Daten bereit stellen, Daten analysieren Abteilungsübergreifend eine Wissensdatenbank schaffen!</a:t>
            </a:r>
            <a:endParaRPr b="0" lang="de-DE" sz="2000" spc="-1" strike="noStrike">
              <a:solidFill>
                <a:srgbClr val="000000"/>
              </a:solidFill>
              <a:latin typeface="Calibri"/>
            </a:endParaRPr>
          </a:p>
        </p:txBody>
      </p:sp>
      <p:sp>
        <p:nvSpPr>
          <p:cNvPr id="308" name="CustomShape 3"/>
          <p:cNvSpPr/>
          <p:nvPr/>
        </p:nvSpPr>
        <p:spPr>
          <a:xfrm>
            <a:off x="395640" y="1052640"/>
            <a:ext cx="835272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2400" spc="-1" strike="noStrike">
                <a:solidFill>
                  <a:srgbClr val="000000"/>
                </a:solidFill>
                <a:latin typeface="Calibri"/>
              </a:rPr>
              <a:t>Eine effiziente Gestaltung der Ersatzteile in der Instandhaltung ist nur unter Beachtung folgender Grundsätze möglich:</a:t>
            </a:r>
            <a:endParaRPr b="0" lang="de-DE" sz="2400" spc="-1" strike="noStrike">
              <a:latin typeface="Arial"/>
            </a:endParaRPr>
          </a:p>
          <a:p>
            <a:pPr>
              <a:lnSpc>
                <a:spcPct val="100000"/>
              </a:lnSpc>
            </a:pPr>
            <a:endParaRPr b="0" lang="de-DE" sz="2400" spc="-1" strike="noStrike">
              <a:latin typeface="Arial"/>
            </a:endParaRPr>
          </a:p>
        </p:txBody>
      </p:sp>
    </p:spTree>
  </p:cSld>
  <p:timing>
    <p:tnLst>
      <p:par>
        <p:cTn id="49" dur="indefinite" restart="never" nodeType="tmRoot">
          <p:childTnLst>
            <p:seq>
              <p:cTn id="50"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TotalTime>
  <Application>LibreOffice/6.0.6.2$Windows_X86_64 LibreOffice_project/0c292870b25a325b5ed35f6b45599d2ea4458e77</Application>
  <Words>1335</Words>
  <Paragraphs>359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2015-09-11T08:22:36Z</dcterms:created>
  <dc:creator>MS-Service</dc:creator>
  <dc:description/>
  <dc:language>de-DE</dc:language>
  <cp:lastModifiedBy/>
  <dcterms:modified xsi:type="dcterms:W3CDTF">2018-09-08T13:19:19Z</dcterms:modified>
  <cp:revision>200</cp:revision>
  <dc:subject/>
  <dc:title>Aim of an efficient material management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Bildschirmpräsentation (4:3)</vt:lpwstr>
  </property>
  <property fmtid="{D5CDD505-2E9C-101B-9397-08002B2CF9AE}" pid="9" name="ScaleCrop">
    <vt:bool>0</vt:bool>
  </property>
  <property fmtid="{D5CDD505-2E9C-101B-9397-08002B2CF9AE}" pid="10" name="ShareDoc">
    <vt:bool>0</vt:bool>
  </property>
  <property fmtid="{D5CDD505-2E9C-101B-9397-08002B2CF9AE}" pid="11" name="Slides">
    <vt:i4>28</vt:i4>
  </property>
</Properties>
</file>