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3" r:id="rId7"/>
    <p:sldId id="268" r:id="rId8"/>
    <p:sldId id="272" r:id="rId9"/>
    <p:sldId id="270" r:id="rId10"/>
    <p:sldId id="265" r:id="rId11"/>
    <p:sldId id="264" r:id="rId12"/>
    <p:sldId id="267"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0C8C7F-5D75-4182-851A-27EF904DC358}"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de-DE"/>
        </a:p>
      </dgm:t>
    </dgm:pt>
    <dgm:pt modelId="{613B66D8-EA71-4DAD-93E5-E79321A15E7E}">
      <dgm:prSet phldrT="[Text]" custT="1"/>
      <dgm:spPr/>
      <dgm:t>
        <a:bodyPr/>
        <a:lstStyle/>
        <a:p>
          <a:pPr algn="l"/>
          <a:r>
            <a:rPr lang="de-DE" sz="2000" dirty="0"/>
            <a:t>Planung</a:t>
          </a:r>
        </a:p>
      </dgm:t>
    </dgm:pt>
    <dgm:pt modelId="{FEAFF254-30E2-454D-8D2F-B8F1043632A2}" type="parTrans" cxnId="{15708502-BD4B-4ADC-8077-B001F4C02FD5}">
      <dgm:prSet/>
      <dgm:spPr/>
      <dgm:t>
        <a:bodyPr/>
        <a:lstStyle/>
        <a:p>
          <a:pPr algn="l"/>
          <a:endParaRPr lang="de-DE"/>
        </a:p>
      </dgm:t>
    </dgm:pt>
    <dgm:pt modelId="{F89310B6-7762-4539-8BA7-0BCF99589750}" type="sibTrans" cxnId="{15708502-BD4B-4ADC-8077-B001F4C02FD5}">
      <dgm:prSet/>
      <dgm:spPr/>
      <dgm:t>
        <a:bodyPr/>
        <a:lstStyle/>
        <a:p>
          <a:pPr algn="l"/>
          <a:r>
            <a:rPr lang="de-DE" dirty="0"/>
            <a:t>Fertigung</a:t>
          </a:r>
        </a:p>
      </dgm:t>
    </dgm:pt>
    <dgm:pt modelId="{0E3BF7D9-1C92-4B3C-80CA-8E0AD4A43A9D}">
      <dgm:prSet phldrT="[Text]" custT="1"/>
      <dgm:spPr/>
      <dgm:t>
        <a:bodyPr/>
        <a:lstStyle/>
        <a:p>
          <a:pPr algn="l"/>
          <a:r>
            <a:rPr lang="de-DE" sz="2000" dirty="0"/>
            <a:t>Qualität und Kosten kontrollieren</a:t>
          </a:r>
        </a:p>
      </dgm:t>
    </dgm:pt>
    <dgm:pt modelId="{12494C74-AF88-4155-B531-A30B564EB0D8}" type="parTrans" cxnId="{22BCC1B8-8D13-41B4-B19C-AAF298B3B33A}">
      <dgm:prSet/>
      <dgm:spPr/>
      <dgm:t>
        <a:bodyPr/>
        <a:lstStyle/>
        <a:p>
          <a:pPr algn="l"/>
          <a:endParaRPr lang="de-DE"/>
        </a:p>
      </dgm:t>
    </dgm:pt>
    <dgm:pt modelId="{F6AC56DA-AE0B-4A5F-9777-3A5AE89A752B}" type="sibTrans" cxnId="{22BCC1B8-8D13-41B4-B19C-AAF298B3B33A}">
      <dgm:prSet/>
      <dgm:spPr/>
      <dgm:t>
        <a:bodyPr/>
        <a:lstStyle/>
        <a:p>
          <a:pPr algn="l"/>
          <a:endParaRPr lang="de-DE"/>
        </a:p>
      </dgm:t>
    </dgm:pt>
    <dgm:pt modelId="{AABA621A-3DA0-4D07-B5B0-1945A0FD8D2A}">
      <dgm:prSet phldrT="[Text]"/>
      <dgm:spPr/>
      <dgm:t>
        <a:bodyPr/>
        <a:lstStyle/>
        <a:p>
          <a:pPr algn="l"/>
          <a:r>
            <a:rPr lang="de-DE" dirty="0"/>
            <a:t>Engineering</a:t>
          </a:r>
        </a:p>
      </dgm:t>
    </dgm:pt>
    <dgm:pt modelId="{AD8C45B6-68B0-4896-AA9E-5CF82ED9C344}" type="parTrans" cxnId="{021B31A9-D0CC-46B8-8971-1D106CCCA90E}">
      <dgm:prSet/>
      <dgm:spPr/>
      <dgm:t>
        <a:bodyPr/>
        <a:lstStyle/>
        <a:p>
          <a:pPr algn="l"/>
          <a:endParaRPr lang="de-DE"/>
        </a:p>
      </dgm:t>
    </dgm:pt>
    <dgm:pt modelId="{CD762A94-F83C-4968-8CFE-007386F35078}" type="sibTrans" cxnId="{021B31A9-D0CC-46B8-8971-1D106CCCA90E}">
      <dgm:prSet/>
      <dgm:spPr/>
      <dgm:t>
        <a:bodyPr/>
        <a:lstStyle/>
        <a:p>
          <a:pPr algn="l"/>
          <a:r>
            <a:rPr lang="de-DE" dirty="0" err="1"/>
            <a:t>Qualitäts</a:t>
          </a:r>
          <a:r>
            <a:rPr lang="de-DE" dirty="0"/>
            <a:t> Kontrolle</a:t>
          </a:r>
        </a:p>
      </dgm:t>
    </dgm:pt>
    <dgm:pt modelId="{F18E9DE2-671B-4602-8755-B51483BC134E}">
      <dgm:prSet phldrT="[Text]" custT="1"/>
      <dgm:spPr/>
      <dgm:t>
        <a:bodyPr/>
        <a:lstStyle/>
        <a:p>
          <a:pPr algn="l"/>
          <a:r>
            <a:rPr lang="de-DE" sz="2000" dirty="0"/>
            <a:t>In jeder Phase des Projekt muss das Reporting funktionieren</a:t>
          </a:r>
        </a:p>
      </dgm:t>
    </dgm:pt>
    <dgm:pt modelId="{16BD053E-7605-46AB-BB47-CF4D89FAABD9}" type="parTrans" cxnId="{9E104428-31B3-4EEE-9002-238E572C3F24}">
      <dgm:prSet/>
      <dgm:spPr/>
      <dgm:t>
        <a:bodyPr/>
        <a:lstStyle/>
        <a:p>
          <a:pPr algn="l"/>
          <a:endParaRPr lang="de-DE"/>
        </a:p>
      </dgm:t>
    </dgm:pt>
    <dgm:pt modelId="{28208868-0A95-4F60-AABB-A8255B7063E4}" type="sibTrans" cxnId="{9E104428-31B3-4EEE-9002-238E572C3F24}">
      <dgm:prSet/>
      <dgm:spPr/>
      <dgm:t>
        <a:bodyPr/>
        <a:lstStyle/>
        <a:p>
          <a:pPr algn="l"/>
          <a:endParaRPr lang="de-DE"/>
        </a:p>
      </dgm:t>
    </dgm:pt>
    <dgm:pt modelId="{711817FB-D6C2-40F7-9683-FCB5C0B3C4ED}">
      <dgm:prSet phldrT="[Text]"/>
      <dgm:spPr/>
      <dgm:t>
        <a:bodyPr/>
        <a:lstStyle/>
        <a:p>
          <a:pPr algn="l"/>
          <a:r>
            <a:rPr lang="de-DE" dirty="0"/>
            <a:t>Produkt Planung</a:t>
          </a:r>
        </a:p>
      </dgm:t>
    </dgm:pt>
    <dgm:pt modelId="{A60C5213-3A94-4F13-B364-BF80C31C6269}" type="parTrans" cxnId="{E23F5E1F-2508-4A3B-B166-DEC1EB6B07AB}">
      <dgm:prSet/>
      <dgm:spPr/>
      <dgm:t>
        <a:bodyPr/>
        <a:lstStyle/>
        <a:p>
          <a:pPr algn="l"/>
          <a:endParaRPr lang="de-DE"/>
        </a:p>
      </dgm:t>
    </dgm:pt>
    <dgm:pt modelId="{48ACDAFC-903F-4479-85DF-DEA7851E242C}" type="sibTrans" cxnId="{E23F5E1F-2508-4A3B-B166-DEC1EB6B07AB}">
      <dgm:prSet/>
      <dgm:spPr/>
      <dgm:t>
        <a:bodyPr/>
        <a:lstStyle/>
        <a:p>
          <a:pPr algn="l"/>
          <a:r>
            <a:rPr lang="de-DE" dirty="0"/>
            <a:t>Endabnahme</a:t>
          </a:r>
        </a:p>
      </dgm:t>
    </dgm:pt>
    <dgm:pt modelId="{32BD7F10-86FC-4F87-BA31-6201E1547B2F}">
      <dgm:prSet phldrT="[Text]" custT="1"/>
      <dgm:spPr/>
      <dgm:t>
        <a:bodyPr/>
        <a:lstStyle/>
        <a:p>
          <a:pPr algn="l"/>
          <a:r>
            <a:rPr lang="de-DE" sz="1600" dirty="0"/>
            <a:t> </a:t>
          </a:r>
          <a:r>
            <a:rPr lang="de-DE" sz="2000" dirty="0"/>
            <a:t>Abteilungsübergreifend</a:t>
          </a:r>
        </a:p>
      </dgm:t>
    </dgm:pt>
    <dgm:pt modelId="{B06BD12C-3832-4C0C-BD7F-41B7295F3FE6}" type="parTrans" cxnId="{DFFD7043-70E1-4F94-9E47-C895E07012B3}">
      <dgm:prSet/>
      <dgm:spPr/>
      <dgm:t>
        <a:bodyPr/>
        <a:lstStyle/>
        <a:p>
          <a:pPr algn="l"/>
          <a:endParaRPr lang="de-DE"/>
        </a:p>
      </dgm:t>
    </dgm:pt>
    <dgm:pt modelId="{F8A99103-4CF4-4F2C-A887-6A13703BBB3C}" type="sibTrans" cxnId="{DFFD7043-70E1-4F94-9E47-C895E07012B3}">
      <dgm:prSet/>
      <dgm:spPr/>
      <dgm:t>
        <a:bodyPr/>
        <a:lstStyle/>
        <a:p>
          <a:pPr algn="l"/>
          <a:endParaRPr lang="de-DE"/>
        </a:p>
      </dgm:t>
    </dgm:pt>
    <dgm:pt modelId="{F19C21BE-14AE-4D6B-9866-5BD76CE9913B}" type="pres">
      <dgm:prSet presAssocID="{FB0C8C7F-5D75-4182-851A-27EF904DC358}" presName="Name0" presStyleCnt="0">
        <dgm:presLayoutVars>
          <dgm:chMax/>
          <dgm:chPref/>
          <dgm:dir/>
          <dgm:animLvl val="lvl"/>
        </dgm:presLayoutVars>
      </dgm:prSet>
      <dgm:spPr/>
    </dgm:pt>
    <dgm:pt modelId="{488AD278-7746-43FA-B12A-070E6987E4E8}" type="pres">
      <dgm:prSet presAssocID="{613B66D8-EA71-4DAD-93E5-E79321A15E7E}" presName="composite" presStyleCnt="0"/>
      <dgm:spPr/>
    </dgm:pt>
    <dgm:pt modelId="{A314B8A3-7541-40DE-A620-6A67E53EBE86}" type="pres">
      <dgm:prSet presAssocID="{613B66D8-EA71-4DAD-93E5-E79321A15E7E}" presName="Parent1" presStyleLbl="node1" presStyleIdx="0" presStyleCnt="6">
        <dgm:presLayoutVars>
          <dgm:chMax val="1"/>
          <dgm:chPref val="1"/>
          <dgm:bulletEnabled val="1"/>
        </dgm:presLayoutVars>
      </dgm:prSet>
      <dgm:spPr/>
    </dgm:pt>
    <dgm:pt modelId="{64999BE3-6087-46B4-8CBF-82D4D460B4D7}" type="pres">
      <dgm:prSet presAssocID="{613B66D8-EA71-4DAD-93E5-E79321A15E7E}" presName="Childtext1" presStyleLbl="revTx" presStyleIdx="0" presStyleCnt="3" custScaleX="115651" custLinFactNeighborX="6194" custLinFactNeighborY="4288">
        <dgm:presLayoutVars>
          <dgm:chMax val="0"/>
          <dgm:chPref val="0"/>
          <dgm:bulletEnabled val="1"/>
        </dgm:presLayoutVars>
      </dgm:prSet>
      <dgm:spPr/>
    </dgm:pt>
    <dgm:pt modelId="{8288D5C5-7918-4702-AE34-F58703FED62E}" type="pres">
      <dgm:prSet presAssocID="{613B66D8-EA71-4DAD-93E5-E79321A15E7E}" presName="BalanceSpacing" presStyleCnt="0"/>
      <dgm:spPr/>
    </dgm:pt>
    <dgm:pt modelId="{9FCFBE3C-5EF1-48F9-8E55-3F504C702E33}" type="pres">
      <dgm:prSet presAssocID="{613B66D8-EA71-4DAD-93E5-E79321A15E7E}" presName="BalanceSpacing1" presStyleCnt="0"/>
      <dgm:spPr/>
    </dgm:pt>
    <dgm:pt modelId="{F98ADCF1-7F21-4952-B650-107B1B2AC950}" type="pres">
      <dgm:prSet presAssocID="{F89310B6-7762-4539-8BA7-0BCF99589750}" presName="Accent1Text" presStyleLbl="node1" presStyleIdx="1" presStyleCnt="6"/>
      <dgm:spPr/>
    </dgm:pt>
    <dgm:pt modelId="{44C30B86-0415-483E-A5EF-5CE5AA6032CE}" type="pres">
      <dgm:prSet presAssocID="{F89310B6-7762-4539-8BA7-0BCF99589750}" presName="spaceBetweenRectangles" presStyleCnt="0"/>
      <dgm:spPr/>
    </dgm:pt>
    <dgm:pt modelId="{BA971B66-77BF-4A48-81E4-D8A1A35BF644}" type="pres">
      <dgm:prSet presAssocID="{AABA621A-3DA0-4D07-B5B0-1945A0FD8D2A}" presName="composite" presStyleCnt="0"/>
      <dgm:spPr/>
    </dgm:pt>
    <dgm:pt modelId="{30D1365A-8ACE-41D0-9791-B26D01947B75}" type="pres">
      <dgm:prSet presAssocID="{AABA621A-3DA0-4D07-B5B0-1945A0FD8D2A}" presName="Parent1" presStyleLbl="node1" presStyleIdx="2" presStyleCnt="6">
        <dgm:presLayoutVars>
          <dgm:chMax val="1"/>
          <dgm:chPref val="1"/>
          <dgm:bulletEnabled val="1"/>
        </dgm:presLayoutVars>
      </dgm:prSet>
      <dgm:spPr/>
    </dgm:pt>
    <dgm:pt modelId="{E7C5A2B1-3BA9-48D7-8C2F-6E977B0F0620}" type="pres">
      <dgm:prSet presAssocID="{AABA621A-3DA0-4D07-B5B0-1945A0FD8D2A}" presName="Childtext1" presStyleLbl="revTx" presStyleIdx="1" presStyleCnt="3" custScaleX="105812" custLinFactNeighborX="-4480">
        <dgm:presLayoutVars>
          <dgm:chMax val="0"/>
          <dgm:chPref val="0"/>
          <dgm:bulletEnabled val="1"/>
        </dgm:presLayoutVars>
      </dgm:prSet>
      <dgm:spPr/>
    </dgm:pt>
    <dgm:pt modelId="{1E6FE891-AADA-4B81-A270-EC73FD0A113C}" type="pres">
      <dgm:prSet presAssocID="{AABA621A-3DA0-4D07-B5B0-1945A0FD8D2A}" presName="BalanceSpacing" presStyleCnt="0"/>
      <dgm:spPr/>
    </dgm:pt>
    <dgm:pt modelId="{50DCF05A-18BC-4183-9885-6568653CBF16}" type="pres">
      <dgm:prSet presAssocID="{AABA621A-3DA0-4D07-B5B0-1945A0FD8D2A}" presName="BalanceSpacing1" presStyleCnt="0"/>
      <dgm:spPr/>
    </dgm:pt>
    <dgm:pt modelId="{42631362-F525-4BEF-810A-982D23EF6757}" type="pres">
      <dgm:prSet presAssocID="{CD762A94-F83C-4968-8CFE-007386F35078}" presName="Accent1Text" presStyleLbl="node1" presStyleIdx="3" presStyleCnt="6"/>
      <dgm:spPr/>
    </dgm:pt>
    <dgm:pt modelId="{410757D3-E46C-429E-AA09-775AD6A1F0B9}" type="pres">
      <dgm:prSet presAssocID="{CD762A94-F83C-4968-8CFE-007386F35078}" presName="spaceBetweenRectangles" presStyleCnt="0"/>
      <dgm:spPr/>
    </dgm:pt>
    <dgm:pt modelId="{9F5B3B72-3ED7-47CE-B8B0-3B157C77ACA9}" type="pres">
      <dgm:prSet presAssocID="{711817FB-D6C2-40F7-9683-FCB5C0B3C4ED}" presName="composite" presStyleCnt="0"/>
      <dgm:spPr/>
    </dgm:pt>
    <dgm:pt modelId="{CB4C0523-9399-49DF-81DE-F5791D30A2FA}" type="pres">
      <dgm:prSet presAssocID="{711817FB-D6C2-40F7-9683-FCB5C0B3C4ED}" presName="Parent1" presStyleLbl="node1" presStyleIdx="4" presStyleCnt="6">
        <dgm:presLayoutVars>
          <dgm:chMax val="1"/>
          <dgm:chPref val="1"/>
          <dgm:bulletEnabled val="1"/>
        </dgm:presLayoutVars>
      </dgm:prSet>
      <dgm:spPr/>
    </dgm:pt>
    <dgm:pt modelId="{E66DAE7D-1440-4BEB-A4F6-9726054605B1}" type="pres">
      <dgm:prSet presAssocID="{711817FB-D6C2-40F7-9683-FCB5C0B3C4ED}" presName="Childtext1" presStyleLbl="revTx" presStyleIdx="2" presStyleCnt="3" custScaleX="124717" custLinFactNeighborX="3716">
        <dgm:presLayoutVars>
          <dgm:chMax val="0"/>
          <dgm:chPref val="0"/>
          <dgm:bulletEnabled val="1"/>
        </dgm:presLayoutVars>
      </dgm:prSet>
      <dgm:spPr/>
    </dgm:pt>
    <dgm:pt modelId="{73E953A2-9FC9-4EAD-8BCE-8D9EF979755A}" type="pres">
      <dgm:prSet presAssocID="{711817FB-D6C2-40F7-9683-FCB5C0B3C4ED}" presName="BalanceSpacing" presStyleCnt="0"/>
      <dgm:spPr/>
    </dgm:pt>
    <dgm:pt modelId="{46AF4FA8-71D6-4169-9CD5-2162F98C8B2C}" type="pres">
      <dgm:prSet presAssocID="{711817FB-D6C2-40F7-9683-FCB5C0B3C4ED}" presName="BalanceSpacing1" presStyleCnt="0"/>
      <dgm:spPr/>
    </dgm:pt>
    <dgm:pt modelId="{FAF3631B-8F26-4A1B-9141-901412D3197C}" type="pres">
      <dgm:prSet presAssocID="{48ACDAFC-903F-4479-85DF-DEA7851E242C}" presName="Accent1Text" presStyleLbl="node1" presStyleIdx="5" presStyleCnt="6"/>
      <dgm:spPr/>
    </dgm:pt>
  </dgm:ptLst>
  <dgm:cxnLst>
    <dgm:cxn modelId="{15708502-BD4B-4ADC-8077-B001F4C02FD5}" srcId="{FB0C8C7F-5D75-4182-851A-27EF904DC358}" destId="{613B66D8-EA71-4DAD-93E5-E79321A15E7E}" srcOrd="0" destOrd="0" parTransId="{FEAFF254-30E2-454D-8D2F-B8F1043632A2}" sibTransId="{F89310B6-7762-4539-8BA7-0BCF99589750}"/>
    <dgm:cxn modelId="{44312B10-9F12-4364-84D8-C3C2C5185E3C}" type="presOf" srcId="{CD762A94-F83C-4968-8CFE-007386F35078}" destId="{42631362-F525-4BEF-810A-982D23EF6757}" srcOrd="0" destOrd="0" presId="urn:microsoft.com/office/officeart/2008/layout/AlternatingHexagons"/>
    <dgm:cxn modelId="{E23F5E1F-2508-4A3B-B166-DEC1EB6B07AB}" srcId="{FB0C8C7F-5D75-4182-851A-27EF904DC358}" destId="{711817FB-D6C2-40F7-9683-FCB5C0B3C4ED}" srcOrd="2" destOrd="0" parTransId="{A60C5213-3A94-4F13-B364-BF80C31C6269}" sibTransId="{48ACDAFC-903F-4479-85DF-DEA7851E242C}"/>
    <dgm:cxn modelId="{9E104428-31B3-4EEE-9002-238E572C3F24}" srcId="{AABA621A-3DA0-4D07-B5B0-1945A0FD8D2A}" destId="{F18E9DE2-671B-4602-8755-B51483BC134E}" srcOrd="0" destOrd="0" parTransId="{16BD053E-7605-46AB-BB47-CF4D89FAABD9}" sibTransId="{28208868-0A95-4F60-AABB-A8255B7063E4}"/>
    <dgm:cxn modelId="{ECE71A39-07A5-4ECC-A9EB-F20B37D25AEE}" type="presOf" srcId="{FB0C8C7F-5D75-4182-851A-27EF904DC358}" destId="{F19C21BE-14AE-4D6B-9866-5BD76CE9913B}" srcOrd="0" destOrd="0" presId="urn:microsoft.com/office/officeart/2008/layout/AlternatingHexagons"/>
    <dgm:cxn modelId="{DFFD7043-70E1-4F94-9E47-C895E07012B3}" srcId="{711817FB-D6C2-40F7-9683-FCB5C0B3C4ED}" destId="{32BD7F10-86FC-4F87-BA31-6201E1547B2F}" srcOrd="0" destOrd="0" parTransId="{B06BD12C-3832-4C0C-BD7F-41B7295F3FE6}" sibTransId="{F8A99103-4CF4-4F2C-A887-6A13703BBB3C}"/>
    <dgm:cxn modelId="{021B31A9-D0CC-46B8-8971-1D106CCCA90E}" srcId="{FB0C8C7F-5D75-4182-851A-27EF904DC358}" destId="{AABA621A-3DA0-4D07-B5B0-1945A0FD8D2A}" srcOrd="1" destOrd="0" parTransId="{AD8C45B6-68B0-4896-AA9E-5CF82ED9C344}" sibTransId="{CD762A94-F83C-4968-8CFE-007386F35078}"/>
    <dgm:cxn modelId="{4C6FC4AC-9A2F-459C-A61C-83937669595E}" type="presOf" srcId="{48ACDAFC-903F-4479-85DF-DEA7851E242C}" destId="{FAF3631B-8F26-4A1B-9141-901412D3197C}" srcOrd="0" destOrd="0" presId="urn:microsoft.com/office/officeart/2008/layout/AlternatingHexagons"/>
    <dgm:cxn modelId="{B34DB7AE-D61A-47F2-841B-25E307B06FCC}" type="presOf" srcId="{32BD7F10-86FC-4F87-BA31-6201E1547B2F}" destId="{E66DAE7D-1440-4BEB-A4F6-9726054605B1}" srcOrd="0" destOrd="0" presId="urn:microsoft.com/office/officeart/2008/layout/AlternatingHexagons"/>
    <dgm:cxn modelId="{E7AABEAE-A64C-452D-B08A-2A7E789253FD}" type="presOf" srcId="{AABA621A-3DA0-4D07-B5B0-1945A0FD8D2A}" destId="{30D1365A-8ACE-41D0-9791-B26D01947B75}" srcOrd="0" destOrd="0" presId="urn:microsoft.com/office/officeart/2008/layout/AlternatingHexagons"/>
    <dgm:cxn modelId="{898843B2-5F60-48A3-9E25-58036DC9A487}" type="presOf" srcId="{F18E9DE2-671B-4602-8755-B51483BC134E}" destId="{E7C5A2B1-3BA9-48D7-8C2F-6E977B0F0620}" srcOrd="0" destOrd="0" presId="urn:microsoft.com/office/officeart/2008/layout/AlternatingHexagons"/>
    <dgm:cxn modelId="{22BCC1B8-8D13-41B4-B19C-AAF298B3B33A}" srcId="{613B66D8-EA71-4DAD-93E5-E79321A15E7E}" destId="{0E3BF7D9-1C92-4B3C-80CA-8E0AD4A43A9D}" srcOrd="0" destOrd="0" parTransId="{12494C74-AF88-4155-B531-A30B564EB0D8}" sibTransId="{F6AC56DA-AE0B-4A5F-9777-3A5AE89A752B}"/>
    <dgm:cxn modelId="{F1BBD2C9-3C8B-443D-AD21-61803F8EC657}" type="presOf" srcId="{613B66D8-EA71-4DAD-93E5-E79321A15E7E}" destId="{A314B8A3-7541-40DE-A620-6A67E53EBE86}" srcOrd="0" destOrd="0" presId="urn:microsoft.com/office/officeart/2008/layout/AlternatingHexagons"/>
    <dgm:cxn modelId="{C42D37CF-5EC2-49CF-8F26-19B6E4EC2979}" type="presOf" srcId="{711817FB-D6C2-40F7-9683-FCB5C0B3C4ED}" destId="{CB4C0523-9399-49DF-81DE-F5791D30A2FA}" srcOrd="0" destOrd="0" presId="urn:microsoft.com/office/officeart/2008/layout/AlternatingHexagons"/>
    <dgm:cxn modelId="{84F69CE2-2F27-453C-B344-042E35DD7CBC}" type="presOf" srcId="{F89310B6-7762-4539-8BA7-0BCF99589750}" destId="{F98ADCF1-7F21-4952-B650-107B1B2AC950}" srcOrd="0" destOrd="0" presId="urn:microsoft.com/office/officeart/2008/layout/AlternatingHexagons"/>
    <dgm:cxn modelId="{254BC6F3-6997-4240-91CE-5C0F4C66F9BB}" type="presOf" srcId="{0E3BF7D9-1C92-4B3C-80CA-8E0AD4A43A9D}" destId="{64999BE3-6087-46B4-8CBF-82D4D460B4D7}" srcOrd="0" destOrd="0" presId="urn:microsoft.com/office/officeart/2008/layout/AlternatingHexagons"/>
    <dgm:cxn modelId="{41FE7965-E297-4D1B-B6EF-648A0C5D59FD}" type="presParOf" srcId="{F19C21BE-14AE-4D6B-9866-5BD76CE9913B}" destId="{488AD278-7746-43FA-B12A-070E6987E4E8}" srcOrd="0" destOrd="0" presId="urn:microsoft.com/office/officeart/2008/layout/AlternatingHexagons"/>
    <dgm:cxn modelId="{E1589C19-8259-416C-B034-B54F79F7DCF4}" type="presParOf" srcId="{488AD278-7746-43FA-B12A-070E6987E4E8}" destId="{A314B8A3-7541-40DE-A620-6A67E53EBE86}" srcOrd="0" destOrd="0" presId="urn:microsoft.com/office/officeart/2008/layout/AlternatingHexagons"/>
    <dgm:cxn modelId="{7DEDC404-C9E3-4330-8E68-149F822F5735}" type="presParOf" srcId="{488AD278-7746-43FA-B12A-070E6987E4E8}" destId="{64999BE3-6087-46B4-8CBF-82D4D460B4D7}" srcOrd="1" destOrd="0" presId="urn:microsoft.com/office/officeart/2008/layout/AlternatingHexagons"/>
    <dgm:cxn modelId="{D72DA87D-FBD1-460B-AC1F-B32FBE18F819}" type="presParOf" srcId="{488AD278-7746-43FA-B12A-070E6987E4E8}" destId="{8288D5C5-7918-4702-AE34-F58703FED62E}" srcOrd="2" destOrd="0" presId="urn:microsoft.com/office/officeart/2008/layout/AlternatingHexagons"/>
    <dgm:cxn modelId="{D27689D0-AA2A-42C9-BF01-35B9FBC050A0}" type="presParOf" srcId="{488AD278-7746-43FA-B12A-070E6987E4E8}" destId="{9FCFBE3C-5EF1-48F9-8E55-3F504C702E33}" srcOrd="3" destOrd="0" presId="urn:microsoft.com/office/officeart/2008/layout/AlternatingHexagons"/>
    <dgm:cxn modelId="{1443EE16-61E8-439B-99A3-AF943A6FCF13}" type="presParOf" srcId="{488AD278-7746-43FA-B12A-070E6987E4E8}" destId="{F98ADCF1-7F21-4952-B650-107B1B2AC950}" srcOrd="4" destOrd="0" presId="urn:microsoft.com/office/officeart/2008/layout/AlternatingHexagons"/>
    <dgm:cxn modelId="{C402E5F4-2BB1-4D6D-9FB9-526D6F96DEDD}" type="presParOf" srcId="{F19C21BE-14AE-4D6B-9866-5BD76CE9913B}" destId="{44C30B86-0415-483E-A5EF-5CE5AA6032CE}" srcOrd="1" destOrd="0" presId="urn:microsoft.com/office/officeart/2008/layout/AlternatingHexagons"/>
    <dgm:cxn modelId="{B3D4FF61-A295-4F23-98B7-3914055D5CE3}" type="presParOf" srcId="{F19C21BE-14AE-4D6B-9866-5BD76CE9913B}" destId="{BA971B66-77BF-4A48-81E4-D8A1A35BF644}" srcOrd="2" destOrd="0" presId="urn:microsoft.com/office/officeart/2008/layout/AlternatingHexagons"/>
    <dgm:cxn modelId="{779B2724-4FB7-4208-8672-AFCEE45552E8}" type="presParOf" srcId="{BA971B66-77BF-4A48-81E4-D8A1A35BF644}" destId="{30D1365A-8ACE-41D0-9791-B26D01947B75}" srcOrd="0" destOrd="0" presId="urn:microsoft.com/office/officeart/2008/layout/AlternatingHexagons"/>
    <dgm:cxn modelId="{0A2765F4-D71B-4BCC-8DCA-E5D2352CC72A}" type="presParOf" srcId="{BA971B66-77BF-4A48-81E4-D8A1A35BF644}" destId="{E7C5A2B1-3BA9-48D7-8C2F-6E977B0F0620}" srcOrd="1" destOrd="0" presId="urn:microsoft.com/office/officeart/2008/layout/AlternatingHexagons"/>
    <dgm:cxn modelId="{867A55BD-0240-40D8-BC9F-C32903EC0CE8}" type="presParOf" srcId="{BA971B66-77BF-4A48-81E4-D8A1A35BF644}" destId="{1E6FE891-AADA-4B81-A270-EC73FD0A113C}" srcOrd="2" destOrd="0" presId="urn:microsoft.com/office/officeart/2008/layout/AlternatingHexagons"/>
    <dgm:cxn modelId="{F8FCC788-5773-45CA-B30A-156F71E85DC6}" type="presParOf" srcId="{BA971B66-77BF-4A48-81E4-D8A1A35BF644}" destId="{50DCF05A-18BC-4183-9885-6568653CBF16}" srcOrd="3" destOrd="0" presId="urn:microsoft.com/office/officeart/2008/layout/AlternatingHexagons"/>
    <dgm:cxn modelId="{05305F36-7271-4A2E-8078-DB5A017AC7C0}" type="presParOf" srcId="{BA971B66-77BF-4A48-81E4-D8A1A35BF644}" destId="{42631362-F525-4BEF-810A-982D23EF6757}" srcOrd="4" destOrd="0" presId="urn:microsoft.com/office/officeart/2008/layout/AlternatingHexagons"/>
    <dgm:cxn modelId="{3510F538-045F-47D3-96B5-6AD53AEC1F7F}" type="presParOf" srcId="{F19C21BE-14AE-4D6B-9866-5BD76CE9913B}" destId="{410757D3-E46C-429E-AA09-775AD6A1F0B9}" srcOrd="3" destOrd="0" presId="urn:microsoft.com/office/officeart/2008/layout/AlternatingHexagons"/>
    <dgm:cxn modelId="{59C5FF17-353A-45D6-A2BC-D636C04934EC}" type="presParOf" srcId="{F19C21BE-14AE-4D6B-9866-5BD76CE9913B}" destId="{9F5B3B72-3ED7-47CE-B8B0-3B157C77ACA9}" srcOrd="4" destOrd="0" presId="urn:microsoft.com/office/officeart/2008/layout/AlternatingHexagons"/>
    <dgm:cxn modelId="{DAE01D69-1F6D-424A-8F47-7EEA724D74A8}" type="presParOf" srcId="{9F5B3B72-3ED7-47CE-B8B0-3B157C77ACA9}" destId="{CB4C0523-9399-49DF-81DE-F5791D30A2FA}" srcOrd="0" destOrd="0" presId="urn:microsoft.com/office/officeart/2008/layout/AlternatingHexagons"/>
    <dgm:cxn modelId="{C4EEA9E0-754B-4CDF-9891-BBEACDCAE256}" type="presParOf" srcId="{9F5B3B72-3ED7-47CE-B8B0-3B157C77ACA9}" destId="{E66DAE7D-1440-4BEB-A4F6-9726054605B1}" srcOrd="1" destOrd="0" presId="urn:microsoft.com/office/officeart/2008/layout/AlternatingHexagons"/>
    <dgm:cxn modelId="{A9BA1F27-1644-44E9-AE77-4C7AAF4F5DCA}" type="presParOf" srcId="{9F5B3B72-3ED7-47CE-B8B0-3B157C77ACA9}" destId="{73E953A2-9FC9-4EAD-8BCE-8D9EF979755A}" srcOrd="2" destOrd="0" presId="urn:microsoft.com/office/officeart/2008/layout/AlternatingHexagons"/>
    <dgm:cxn modelId="{F479D801-B077-4554-8CA1-2447ABAD21E7}" type="presParOf" srcId="{9F5B3B72-3ED7-47CE-B8B0-3B157C77ACA9}" destId="{46AF4FA8-71D6-4169-9CD5-2162F98C8B2C}" srcOrd="3" destOrd="0" presId="urn:microsoft.com/office/officeart/2008/layout/AlternatingHexagons"/>
    <dgm:cxn modelId="{AD21D386-3768-4AEC-A860-8CB6C0CF03E9}" type="presParOf" srcId="{9F5B3B72-3ED7-47CE-B8B0-3B157C77ACA9}" destId="{FAF3631B-8F26-4A1B-9141-901412D3197C}"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05FDC9-0724-4921-85F5-D3C6B9937B5C}"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de-DE"/>
        </a:p>
      </dgm:t>
    </dgm:pt>
    <dgm:pt modelId="{915FA9D0-A58D-4DB7-BBA9-79D469143FC9}">
      <dgm:prSet phldrT="[Text]"/>
      <dgm:spPr/>
      <dgm:t>
        <a:bodyPr/>
        <a:lstStyle/>
        <a:p>
          <a:r>
            <a:rPr lang="de-DE" dirty="0"/>
            <a:t>Anforderung</a:t>
          </a:r>
        </a:p>
      </dgm:t>
    </dgm:pt>
    <dgm:pt modelId="{0F48F88F-5AD7-477B-AE31-9B281C479DF5}" type="parTrans" cxnId="{3A8CB843-3F53-44AE-9636-7C95120E7DA4}">
      <dgm:prSet/>
      <dgm:spPr/>
      <dgm:t>
        <a:bodyPr/>
        <a:lstStyle/>
        <a:p>
          <a:endParaRPr lang="de-DE"/>
        </a:p>
      </dgm:t>
    </dgm:pt>
    <dgm:pt modelId="{48216982-46C8-455A-873D-A56CD4F82919}" type="sibTrans" cxnId="{3A8CB843-3F53-44AE-9636-7C95120E7DA4}">
      <dgm:prSet/>
      <dgm:spPr/>
      <dgm:t>
        <a:bodyPr/>
        <a:lstStyle/>
        <a:p>
          <a:endParaRPr lang="de-DE"/>
        </a:p>
      </dgm:t>
    </dgm:pt>
    <dgm:pt modelId="{287EDA34-78AC-4551-A16D-40966D6A1372}">
      <dgm:prSet phldrT="[Text]"/>
      <dgm:spPr/>
      <dgm:t>
        <a:bodyPr/>
        <a:lstStyle/>
        <a:p>
          <a:r>
            <a:rPr lang="de-DE" dirty="0"/>
            <a:t>Bestellung</a:t>
          </a:r>
        </a:p>
        <a:p>
          <a:r>
            <a:rPr lang="de-DE" dirty="0"/>
            <a:t>Prüfung</a:t>
          </a:r>
        </a:p>
      </dgm:t>
    </dgm:pt>
    <dgm:pt modelId="{77D89142-0DB9-4A4F-967B-F11772745438}" type="parTrans" cxnId="{31CF29C3-8C54-44C9-85A1-C3BA4B2803E4}">
      <dgm:prSet/>
      <dgm:spPr/>
      <dgm:t>
        <a:bodyPr/>
        <a:lstStyle/>
        <a:p>
          <a:endParaRPr lang="de-DE"/>
        </a:p>
      </dgm:t>
    </dgm:pt>
    <dgm:pt modelId="{7F8C1B3C-13AF-45AA-B019-61A1ED6C1B2D}" type="sibTrans" cxnId="{31CF29C3-8C54-44C9-85A1-C3BA4B2803E4}">
      <dgm:prSet/>
      <dgm:spPr/>
      <dgm:t>
        <a:bodyPr/>
        <a:lstStyle/>
        <a:p>
          <a:endParaRPr lang="de-DE"/>
        </a:p>
      </dgm:t>
    </dgm:pt>
    <dgm:pt modelId="{CE41B21F-CC05-42E3-8F77-4986E5881C96}">
      <dgm:prSet phldrT="[Text]"/>
      <dgm:spPr/>
      <dgm:t>
        <a:bodyPr/>
        <a:lstStyle/>
        <a:p>
          <a:r>
            <a:rPr lang="de-DE" dirty="0"/>
            <a:t>Bestellung</a:t>
          </a:r>
        </a:p>
        <a:p>
          <a:r>
            <a:rPr lang="de-DE" dirty="0"/>
            <a:t>auslösen</a:t>
          </a:r>
        </a:p>
      </dgm:t>
    </dgm:pt>
    <dgm:pt modelId="{FC244EA4-07CC-404D-9A6E-EB4A72E37458}" type="parTrans" cxnId="{7A1F9B7E-B54C-4D3A-9E83-52D5533E410D}">
      <dgm:prSet/>
      <dgm:spPr/>
      <dgm:t>
        <a:bodyPr/>
        <a:lstStyle/>
        <a:p>
          <a:endParaRPr lang="de-DE"/>
        </a:p>
      </dgm:t>
    </dgm:pt>
    <dgm:pt modelId="{0FBD4F40-801F-4528-8947-519F7D10B085}" type="sibTrans" cxnId="{7A1F9B7E-B54C-4D3A-9E83-52D5533E410D}">
      <dgm:prSet/>
      <dgm:spPr/>
      <dgm:t>
        <a:bodyPr/>
        <a:lstStyle/>
        <a:p>
          <a:endParaRPr lang="de-DE"/>
        </a:p>
      </dgm:t>
    </dgm:pt>
    <dgm:pt modelId="{18094294-D4B6-44D3-95F8-27A377CEB1EA}">
      <dgm:prSet phldrT="[Text]" custT="1"/>
      <dgm:spPr/>
      <dgm:t>
        <a:bodyPr/>
        <a:lstStyle/>
        <a:p>
          <a:r>
            <a:rPr lang="de-DE" sz="2800" dirty="0"/>
            <a:t>Beschleunigen sie die Prozesse</a:t>
          </a:r>
        </a:p>
        <a:p>
          <a:r>
            <a:rPr lang="de-DE" sz="2800" dirty="0"/>
            <a:t>Beseitigen sie unnötige Abläufe</a:t>
          </a:r>
        </a:p>
        <a:p>
          <a:r>
            <a:rPr lang="de-DE" sz="2800" dirty="0"/>
            <a:t>Automatisieren - Standardisieren</a:t>
          </a:r>
        </a:p>
        <a:p>
          <a:endParaRPr lang="de-DE" sz="2800" dirty="0"/>
        </a:p>
      </dgm:t>
    </dgm:pt>
    <dgm:pt modelId="{2AB3857B-86B8-4147-A295-6A5231600CC0}" type="parTrans" cxnId="{E5EA1C05-19F3-4824-AD7E-1FE7ACC49146}">
      <dgm:prSet/>
      <dgm:spPr/>
      <dgm:t>
        <a:bodyPr/>
        <a:lstStyle/>
        <a:p>
          <a:endParaRPr lang="de-DE"/>
        </a:p>
      </dgm:t>
    </dgm:pt>
    <dgm:pt modelId="{86E2732C-EB36-4472-9C55-C34B2F2C7F38}" type="sibTrans" cxnId="{E5EA1C05-19F3-4824-AD7E-1FE7ACC49146}">
      <dgm:prSet/>
      <dgm:spPr/>
      <dgm:t>
        <a:bodyPr/>
        <a:lstStyle/>
        <a:p>
          <a:endParaRPr lang="de-DE"/>
        </a:p>
      </dgm:t>
    </dgm:pt>
    <dgm:pt modelId="{E1EA1D55-1B67-4151-BEB6-23631E8ABDC2}" type="pres">
      <dgm:prSet presAssocID="{C505FDC9-0724-4921-85F5-D3C6B9937B5C}" presName="Name0" presStyleCnt="0">
        <dgm:presLayoutVars>
          <dgm:chMax val="4"/>
          <dgm:resizeHandles val="exact"/>
        </dgm:presLayoutVars>
      </dgm:prSet>
      <dgm:spPr/>
    </dgm:pt>
    <dgm:pt modelId="{0828DF45-56B4-4404-9EE0-89552FE7CA8B}" type="pres">
      <dgm:prSet presAssocID="{C505FDC9-0724-4921-85F5-D3C6B9937B5C}" presName="ellipse" presStyleLbl="trBgShp" presStyleIdx="0" presStyleCnt="1"/>
      <dgm:spPr/>
    </dgm:pt>
    <dgm:pt modelId="{B5F3BC9E-802C-4792-A31D-51EEB1A800FE}" type="pres">
      <dgm:prSet presAssocID="{C505FDC9-0724-4921-85F5-D3C6B9937B5C}" presName="arrow1" presStyleLbl="fgShp" presStyleIdx="0" presStyleCnt="1" custLinFactNeighborY="-57791"/>
      <dgm:spPr>
        <a:solidFill>
          <a:srgbClr val="00B050"/>
        </a:solidFill>
      </dgm:spPr>
    </dgm:pt>
    <dgm:pt modelId="{46C4BA33-6832-47D4-A0A7-8ED3B064A476}" type="pres">
      <dgm:prSet presAssocID="{C505FDC9-0724-4921-85F5-D3C6B9937B5C}" presName="rectangle" presStyleLbl="revTx" presStyleIdx="0" presStyleCnt="1" custScaleX="161739" custScaleY="136604">
        <dgm:presLayoutVars>
          <dgm:bulletEnabled val="1"/>
        </dgm:presLayoutVars>
      </dgm:prSet>
      <dgm:spPr/>
    </dgm:pt>
    <dgm:pt modelId="{022DB5CF-2FC9-4683-A21E-3ECC3FF46F73}" type="pres">
      <dgm:prSet presAssocID="{287EDA34-78AC-4551-A16D-40966D6A1372}" presName="item1" presStyleLbl="node1" presStyleIdx="0" presStyleCnt="3">
        <dgm:presLayoutVars>
          <dgm:bulletEnabled val="1"/>
        </dgm:presLayoutVars>
      </dgm:prSet>
      <dgm:spPr/>
    </dgm:pt>
    <dgm:pt modelId="{E4C54B51-9028-4E41-B522-DFB7D2CCDC9C}" type="pres">
      <dgm:prSet presAssocID="{CE41B21F-CC05-42E3-8F77-4986E5881C96}" presName="item2" presStyleLbl="node1" presStyleIdx="1" presStyleCnt="3" custLinFactNeighborX="11111">
        <dgm:presLayoutVars>
          <dgm:bulletEnabled val="1"/>
        </dgm:presLayoutVars>
      </dgm:prSet>
      <dgm:spPr/>
    </dgm:pt>
    <dgm:pt modelId="{169CF0AF-532B-44B6-9828-FC734AB95584}" type="pres">
      <dgm:prSet presAssocID="{18094294-D4B6-44D3-95F8-27A377CEB1EA}" presName="item3" presStyleLbl="node1" presStyleIdx="2" presStyleCnt="3" custLinFactNeighborY="-12174">
        <dgm:presLayoutVars>
          <dgm:bulletEnabled val="1"/>
        </dgm:presLayoutVars>
      </dgm:prSet>
      <dgm:spPr/>
    </dgm:pt>
    <dgm:pt modelId="{81E725B7-492D-43A8-A1C5-2DCA9BF9B278}" type="pres">
      <dgm:prSet presAssocID="{C505FDC9-0724-4921-85F5-D3C6B9937B5C}" presName="funnel" presStyleLbl="trAlignAcc1" presStyleIdx="0" presStyleCnt="1" custScaleX="106770" custScaleY="86685"/>
      <dgm:spPr/>
    </dgm:pt>
  </dgm:ptLst>
  <dgm:cxnLst>
    <dgm:cxn modelId="{E5EA1C05-19F3-4824-AD7E-1FE7ACC49146}" srcId="{C505FDC9-0724-4921-85F5-D3C6B9937B5C}" destId="{18094294-D4B6-44D3-95F8-27A377CEB1EA}" srcOrd="3" destOrd="0" parTransId="{2AB3857B-86B8-4147-A295-6A5231600CC0}" sibTransId="{86E2732C-EB36-4472-9C55-C34B2F2C7F38}"/>
    <dgm:cxn modelId="{B1849B0C-1F0A-4C5F-9E92-34155E2611A3}" type="presOf" srcId="{287EDA34-78AC-4551-A16D-40966D6A1372}" destId="{E4C54B51-9028-4E41-B522-DFB7D2CCDC9C}" srcOrd="0" destOrd="0" presId="urn:microsoft.com/office/officeart/2005/8/layout/funnel1"/>
    <dgm:cxn modelId="{F2594D28-E612-4573-9C69-919264C3E3A7}" type="presOf" srcId="{915FA9D0-A58D-4DB7-BBA9-79D469143FC9}" destId="{169CF0AF-532B-44B6-9828-FC734AB95584}" srcOrd="0" destOrd="0" presId="urn:microsoft.com/office/officeart/2005/8/layout/funnel1"/>
    <dgm:cxn modelId="{3A8CB843-3F53-44AE-9636-7C95120E7DA4}" srcId="{C505FDC9-0724-4921-85F5-D3C6B9937B5C}" destId="{915FA9D0-A58D-4DB7-BBA9-79D469143FC9}" srcOrd="0" destOrd="0" parTransId="{0F48F88F-5AD7-477B-AE31-9B281C479DF5}" sibTransId="{48216982-46C8-455A-873D-A56CD4F82919}"/>
    <dgm:cxn modelId="{64A00F65-7155-4B9D-8F25-48AA643280F1}" type="presOf" srcId="{CE41B21F-CC05-42E3-8F77-4986E5881C96}" destId="{022DB5CF-2FC9-4683-A21E-3ECC3FF46F73}" srcOrd="0" destOrd="0" presId="urn:microsoft.com/office/officeart/2005/8/layout/funnel1"/>
    <dgm:cxn modelId="{D5697565-4A20-4773-A37D-F1A2B08119EF}" type="presOf" srcId="{18094294-D4B6-44D3-95F8-27A377CEB1EA}" destId="{46C4BA33-6832-47D4-A0A7-8ED3B064A476}" srcOrd="0" destOrd="0" presId="urn:microsoft.com/office/officeart/2005/8/layout/funnel1"/>
    <dgm:cxn modelId="{7A1F9B7E-B54C-4D3A-9E83-52D5533E410D}" srcId="{C505FDC9-0724-4921-85F5-D3C6B9937B5C}" destId="{CE41B21F-CC05-42E3-8F77-4986E5881C96}" srcOrd="2" destOrd="0" parTransId="{FC244EA4-07CC-404D-9A6E-EB4A72E37458}" sibTransId="{0FBD4F40-801F-4528-8947-519F7D10B085}"/>
    <dgm:cxn modelId="{23DE959E-72CA-4E64-87A2-30F6D692585F}" type="presOf" srcId="{C505FDC9-0724-4921-85F5-D3C6B9937B5C}" destId="{E1EA1D55-1B67-4151-BEB6-23631E8ABDC2}" srcOrd="0" destOrd="0" presId="urn:microsoft.com/office/officeart/2005/8/layout/funnel1"/>
    <dgm:cxn modelId="{31CF29C3-8C54-44C9-85A1-C3BA4B2803E4}" srcId="{C505FDC9-0724-4921-85F5-D3C6B9937B5C}" destId="{287EDA34-78AC-4551-A16D-40966D6A1372}" srcOrd="1" destOrd="0" parTransId="{77D89142-0DB9-4A4F-967B-F11772745438}" sibTransId="{7F8C1B3C-13AF-45AA-B019-61A1ED6C1B2D}"/>
    <dgm:cxn modelId="{AAF192D6-E200-4F36-8BA8-0AC91532E1E3}" type="presParOf" srcId="{E1EA1D55-1B67-4151-BEB6-23631E8ABDC2}" destId="{0828DF45-56B4-4404-9EE0-89552FE7CA8B}" srcOrd="0" destOrd="0" presId="urn:microsoft.com/office/officeart/2005/8/layout/funnel1"/>
    <dgm:cxn modelId="{768D3CB3-407E-4094-928B-B9307E25C620}" type="presParOf" srcId="{E1EA1D55-1B67-4151-BEB6-23631E8ABDC2}" destId="{B5F3BC9E-802C-4792-A31D-51EEB1A800FE}" srcOrd="1" destOrd="0" presId="urn:microsoft.com/office/officeart/2005/8/layout/funnel1"/>
    <dgm:cxn modelId="{88DBCB0E-681E-484C-B0A4-2F44D3E29F8E}" type="presParOf" srcId="{E1EA1D55-1B67-4151-BEB6-23631E8ABDC2}" destId="{46C4BA33-6832-47D4-A0A7-8ED3B064A476}" srcOrd="2" destOrd="0" presId="urn:microsoft.com/office/officeart/2005/8/layout/funnel1"/>
    <dgm:cxn modelId="{8D1A814E-33F7-4269-970A-BC40952C5FEA}" type="presParOf" srcId="{E1EA1D55-1B67-4151-BEB6-23631E8ABDC2}" destId="{022DB5CF-2FC9-4683-A21E-3ECC3FF46F73}" srcOrd="3" destOrd="0" presId="urn:microsoft.com/office/officeart/2005/8/layout/funnel1"/>
    <dgm:cxn modelId="{5B8F0870-955B-429F-ADF0-C8A08B2BDC7C}" type="presParOf" srcId="{E1EA1D55-1B67-4151-BEB6-23631E8ABDC2}" destId="{E4C54B51-9028-4E41-B522-DFB7D2CCDC9C}" srcOrd="4" destOrd="0" presId="urn:microsoft.com/office/officeart/2005/8/layout/funnel1"/>
    <dgm:cxn modelId="{4A901930-12C9-4C24-8605-59D543E71C8A}" type="presParOf" srcId="{E1EA1D55-1B67-4151-BEB6-23631E8ABDC2}" destId="{169CF0AF-532B-44B6-9828-FC734AB95584}" srcOrd="5" destOrd="0" presId="urn:microsoft.com/office/officeart/2005/8/layout/funnel1"/>
    <dgm:cxn modelId="{96C07ECA-8404-4A7D-B963-4639F231AD6A}" type="presParOf" srcId="{E1EA1D55-1B67-4151-BEB6-23631E8ABDC2}" destId="{81E725B7-492D-43A8-A1C5-2DCA9BF9B278}"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4B8A3-7541-40DE-A620-6A67E53EBE86}">
      <dsp:nvSpPr>
        <dsp:cNvPr id="0" name=""/>
        <dsp:cNvSpPr/>
      </dsp:nvSpPr>
      <dsp:spPr>
        <a:xfrm rot="5400000">
          <a:off x="4566039" y="124992"/>
          <a:ext cx="1917236" cy="166799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kern="1200" dirty="0"/>
            <a:t>Planung</a:t>
          </a:r>
        </a:p>
      </dsp:txBody>
      <dsp:txXfrm rot="-5400000">
        <a:off x="4950588" y="299141"/>
        <a:ext cx="1148138" cy="1319698"/>
      </dsp:txXfrm>
    </dsp:sp>
    <dsp:sp modelId="{64999BE3-6087-46B4-8CBF-82D4D460B4D7}">
      <dsp:nvSpPr>
        <dsp:cNvPr id="0" name=""/>
        <dsp:cNvSpPr/>
      </dsp:nvSpPr>
      <dsp:spPr>
        <a:xfrm>
          <a:off x="6374363" y="433146"/>
          <a:ext cx="2474510" cy="1150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kern="1200" dirty="0"/>
            <a:t>Qualität und Kosten kontrollieren</a:t>
          </a:r>
        </a:p>
      </dsp:txBody>
      <dsp:txXfrm>
        <a:off x="6374363" y="433146"/>
        <a:ext cx="2474510" cy="1150342"/>
      </dsp:txXfrm>
    </dsp:sp>
    <dsp:sp modelId="{F98ADCF1-7F21-4952-B650-107B1B2AC950}">
      <dsp:nvSpPr>
        <dsp:cNvPr id="0" name=""/>
        <dsp:cNvSpPr/>
      </dsp:nvSpPr>
      <dsp:spPr>
        <a:xfrm rot="5400000">
          <a:off x="2764603" y="124992"/>
          <a:ext cx="1917236" cy="166799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de-DE" sz="2300" kern="1200" dirty="0"/>
            <a:t>Fertigung</a:t>
          </a:r>
        </a:p>
      </dsp:txBody>
      <dsp:txXfrm rot="-5400000">
        <a:off x="3149152" y="299141"/>
        <a:ext cx="1148138" cy="1319698"/>
      </dsp:txXfrm>
    </dsp:sp>
    <dsp:sp modelId="{30D1365A-8ACE-41D0-9791-B26D01947B75}">
      <dsp:nvSpPr>
        <dsp:cNvPr id="0" name=""/>
        <dsp:cNvSpPr/>
      </dsp:nvSpPr>
      <dsp:spPr>
        <a:xfrm rot="5400000">
          <a:off x="3775675" y="1752343"/>
          <a:ext cx="1917236" cy="166799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Engineering</a:t>
          </a:r>
        </a:p>
      </dsp:txBody>
      <dsp:txXfrm rot="-5400000">
        <a:off x="4160224" y="1926492"/>
        <a:ext cx="1148138" cy="1319698"/>
      </dsp:txXfrm>
    </dsp:sp>
    <dsp:sp modelId="{E7C5A2B1-3BA9-48D7-8C2F-6E977B0F0620}">
      <dsp:nvSpPr>
        <dsp:cNvPr id="0" name=""/>
        <dsp:cNvSpPr/>
      </dsp:nvSpPr>
      <dsp:spPr>
        <a:xfrm>
          <a:off x="1607723" y="2011170"/>
          <a:ext cx="2190960" cy="1150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kern="1200" dirty="0"/>
            <a:t>In jeder Phase des Projekt muss das Reporting funktionieren</a:t>
          </a:r>
        </a:p>
      </dsp:txBody>
      <dsp:txXfrm>
        <a:off x="1607723" y="2011170"/>
        <a:ext cx="2190960" cy="1150342"/>
      </dsp:txXfrm>
    </dsp:sp>
    <dsp:sp modelId="{42631362-F525-4BEF-810A-982D23EF6757}">
      <dsp:nvSpPr>
        <dsp:cNvPr id="0" name=""/>
        <dsp:cNvSpPr/>
      </dsp:nvSpPr>
      <dsp:spPr>
        <a:xfrm rot="5400000">
          <a:off x="5577111" y="1752343"/>
          <a:ext cx="1917236" cy="166799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de-DE" sz="2400" kern="1200" dirty="0" err="1"/>
            <a:t>Qualitäts</a:t>
          </a:r>
          <a:r>
            <a:rPr lang="de-DE" sz="2400" kern="1200" dirty="0"/>
            <a:t> Kontrolle</a:t>
          </a:r>
        </a:p>
      </dsp:txBody>
      <dsp:txXfrm rot="-5400000">
        <a:off x="5961660" y="1926492"/>
        <a:ext cx="1148138" cy="1319698"/>
      </dsp:txXfrm>
    </dsp:sp>
    <dsp:sp modelId="{CB4C0523-9399-49DF-81DE-F5791D30A2FA}">
      <dsp:nvSpPr>
        <dsp:cNvPr id="0" name=""/>
        <dsp:cNvSpPr/>
      </dsp:nvSpPr>
      <dsp:spPr>
        <a:xfrm rot="5400000">
          <a:off x="4517544" y="3379694"/>
          <a:ext cx="1917236" cy="166799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Produkt Planung</a:t>
          </a:r>
        </a:p>
      </dsp:txBody>
      <dsp:txXfrm rot="-5400000">
        <a:off x="4902093" y="3553843"/>
        <a:ext cx="1148138" cy="1319698"/>
      </dsp:txXfrm>
    </dsp:sp>
    <dsp:sp modelId="{E66DAE7D-1440-4BEB-A4F6-9726054605B1}">
      <dsp:nvSpPr>
        <dsp:cNvPr id="0" name=""/>
        <dsp:cNvSpPr/>
      </dsp:nvSpPr>
      <dsp:spPr>
        <a:xfrm>
          <a:off x="6175858" y="3638521"/>
          <a:ext cx="2668490" cy="1150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t> </a:t>
          </a:r>
          <a:r>
            <a:rPr lang="de-DE" sz="2000" kern="1200" dirty="0"/>
            <a:t>Abteilungsübergreifend</a:t>
          </a:r>
        </a:p>
      </dsp:txBody>
      <dsp:txXfrm>
        <a:off x="6175858" y="3638521"/>
        <a:ext cx="2668490" cy="1150342"/>
      </dsp:txXfrm>
    </dsp:sp>
    <dsp:sp modelId="{FAF3631B-8F26-4A1B-9141-901412D3197C}">
      <dsp:nvSpPr>
        <dsp:cNvPr id="0" name=""/>
        <dsp:cNvSpPr/>
      </dsp:nvSpPr>
      <dsp:spPr>
        <a:xfrm rot="5400000">
          <a:off x="2716109" y="3379694"/>
          <a:ext cx="1917236" cy="166799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pPr>
          <a:r>
            <a:rPr lang="de-DE" sz="1700" kern="1200" dirty="0"/>
            <a:t>Endabnahme</a:t>
          </a:r>
        </a:p>
      </dsp:txBody>
      <dsp:txXfrm rot="-5400000">
        <a:off x="3100658" y="3553843"/>
        <a:ext cx="1148138" cy="1319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28DF45-56B4-4404-9EE0-89552FE7CA8B}">
      <dsp:nvSpPr>
        <dsp:cNvPr id="0" name=""/>
        <dsp:cNvSpPr/>
      </dsp:nvSpPr>
      <dsp:spPr>
        <a:xfrm>
          <a:off x="1638079" y="37671"/>
          <a:ext cx="4836843" cy="1679772"/>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F3BC9E-802C-4792-A31D-51EEB1A800FE}">
      <dsp:nvSpPr>
        <dsp:cNvPr id="0" name=""/>
        <dsp:cNvSpPr/>
      </dsp:nvSpPr>
      <dsp:spPr>
        <a:xfrm>
          <a:off x="3595313" y="3804164"/>
          <a:ext cx="937372" cy="599918"/>
        </a:xfrm>
        <a:prstGeom prst="downArrow">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C4BA33-6832-47D4-A0A7-8ED3B064A476}">
      <dsp:nvSpPr>
        <dsp:cNvPr id="0" name=""/>
        <dsp:cNvSpPr/>
      </dsp:nvSpPr>
      <dsp:spPr>
        <a:xfrm>
          <a:off x="425366" y="4424928"/>
          <a:ext cx="7277267" cy="1536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de-DE" sz="2800" kern="1200" dirty="0"/>
            <a:t>Beschleunigen sie die Prozesse</a:t>
          </a:r>
        </a:p>
        <a:p>
          <a:pPr marL="0" lvl="0" indent="0" algn="ctr" defTabSz="1244600">
            <a:lnSpc>
              <a:spcPct val="90000"/>
            </a:lnSpc>
            <a:spcBef>
              <a:spcPct val="0"/>
            </a:spcBef>
            <a:spcAft>
              <a:spcPct val="35000"/>
            </a:spcAft>
            <a:buNone/>
          </a:pPr>
          <a:r>
            <a:rPr lang="de-DE" sz="2800" kern="1200" dirty="0"/>
            <a:t>Beseitigen sie unnötige Abläufe</a:t>
          </a:r>
        </a:p>
        <a:p>
          <a:pPr marL="0" lvl="0" indent="0" algn="ctr" defTabSz="1244600">
            <a:lnSpc>
              <a:spcPct val="90000"/>
            </a:lnSpc>
            <a:spcBef>
              <a:spcPct val="0"/>
            </a:spcBef>
            <a:spcAft>
              <a:spcPct val="35000"/>
            </a:spcAft>
            <a:buNone/>
          </a:pPr>
          <a:r>
            <a:rPr lang="de-DE" sz="2800" kern="1200" dirty="0"/>
            <a:t>Automatisieren - Standardisieren</a:t>
          </a:r>
        </a:p>
        <a:p>
          <a:pPr marL="0" lvl="0" indent="0" algn="ctr" defTabSz="1244600">
            <a:lnSpc>
              <a:spcPct val="90000"/>
            </a:lnSpc>
            <a:spcBef>
              <a:spcPct val="0"/>
            </a:spcBef>
            <a:spcAft>
              <a:spcPct val="35000"/>
            </a:spcAft>
            <a:buNone/>
          </a:pPr>
          <a:endParaRPr lang="de-DE" sz="2800" kern="1200" dirty="0"/>
        </a:p>
      </dsp:txBody>
      <dsp:txXfrm>
        <a:off x="425366" y="4424928"/>
        <a:ext cx="7277267" cy="1536586"/>
      </dsp:txXfrm>
    </dsp:sp>
    <dsp:sp modelId="{022DB5CF-2FC9-4683-A21E-3ECC3FF46F73}">
      <dsp:nvSpPr>
        <dsp:cNvPr id="0" name=""/>
        <dsp:cNvSpPr/>
      </dsp:nvSpPr>
      <dsp:spPr>
        <a:xfrm>
          <a:off x="3396590" y="1847175"/>
          <a:ext cx="1687271" cy="168727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Bestellung</a:t>
          </a:r>
        </a:p>
        <a:p>
          <a:pPr marL="0" lvl="0" indent="0" algn="ctr" defTabSz="755650">
            <a:lnSpc>
              <a:spcPct val="90000"/>
            </a:lnSpc>
            <a:spcBef>
              <a:spcPct val="0"/>
            </a:spcBef>
            <a:spcAft>
              <a:spcPct val="35000"/>
            </a:spcAft>
            <a:buNone/>
          </a:pPr>
          <a:r>
            <a:rPr lang="de-DE" sz="1700" kern="1200" dirty="0"/>
            <a:t>auslösen</a:t>
          </a:r>
        </a:p>
      </dsp:txBody>
      <dsp:txXfrm>
        <a:off x="3643685" y="2094270"/>
        <a:ext cx="1193081" cy="1193081"/>
      </dsp:txXfrm>
    </dsp:sp>
    <dsp:sp modelId="{E4C54B51-9028-4E41-B522-DFB7D2CCDC9C}">
      <dsp:nvSpPr>
        <dsp:cNvPr id="0" name=""/>
        <dsp:cNvSpPr/>
      </dsp:nvSpPr>
      <dsp:spPr>
        <a:xfrm>
          <a:off x="2376727" y="581347"/>
          <a:ext cx="1687271" cy="168727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Bestellung</a:t>
          </a:r>
        </a:p>
        <a:p>
          <a:pPr marL="0" lvl="0" indent="0" algn="ctr" defTabSz="755650">
            <a:lnSpc>
              <a:spcPct val="90000"/>
            </a:lnSpc>
            <a:spcBef>
              <a:spcPct val="0"/>
            </a:spcBef>
            <a:spcAft>
              <a:spcPct val="35000"/>
            </a:spcAft>
            <a:buNone/>
          </a:pPr>
          <a:r>
            <a:rPr lang="de-DE" sz="1700" kern="1200" dirty="0"/>
            <a:t>Prüfung</a:t>
          </a:r>
        </a:p>
      </dsp:txBody>
      <dsp:txXfrm>
        <a:off x="2623822" y="828442"/>
        <a:ext cx="1193081" cy="1193081"/>
      </dsp:txXfrm>
    </dsp:sp>
    <dsp:sp modelId="{169CF0AF-532B-44B6-9828-FC734AB95584}">
      <dsp:nvSpPr>
        <dsp:cNvPr id="0" name=""/>
        <dsp:cNvSpPr/>
      </dsp:nvSpPr>
      <dsp:spPr>
        <a:xfrm>
          <a:off x="3914020" y="0"/>
          <a:ext cx="1687271" cy="168727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de-DE" sz="1700" kern="1200" dirty="0"/>
            <a:t>Anforderung</a:t>
          </a:r>
        </a:p>
      </dsp:txBody>
      <dsp:txXfrm>
        <a:off x="4161115" y="247095"/>
        <a:ext cx="1193081" cy="1193081"/>
      </dsp:txXfrm>
    </dsp:sp>
    <dsp:sp modelId="{81E725B7-492D-43A8-A1C5-2DCA9BF9B278}">
      <dsp:nvSpPr>
        <dsp:cNvPr id="0" name=""/>
        <dsp:cNvSpPr/>
      </dsp:nvSpPr>
      <dsp:spPr>
        <a:xfrm>
          <a:off x="1261667" y="111026"/>
          <a:ext cx="5604664" cy="3640276"/>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de-DE"/>
              <a:t>Mastertitelformat bearbeiten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de-DE"/>
              <a:t>Mastertitelformat bearbeiten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de-DE"/>
              <a:t>Mastertitelformat bearbeiten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de-DE"/>
              <a:t>Mastertitelformat bearbeiten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de-DE"/>
              <a:t>Mastertitelformat bearbeiten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Content Placeholder 3"/>
          <p:cNvSpPr>
            <a:spLocks noGrp="1"/>
          </p:cNvSpPr>
          <p:nvPr>
            <p:ph sz="quarter" idx="13"/>
          </p:nvPr>
        </p:nvSpPr>
        <p:spPr>
          <a:xfrm>
            <a:off x="913774" y="3051012"/>
            <a:ext cx="5106027" cy="2740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3" name="Content Placeholder 5"/>
          <p:cNvSpPr>
            <a:spLocks noGrp="1"/>
          </p:cNvSpPr>
          <p:nvPr>
            <p:ph sz="quarter" idx="14"/>
          </p:nvPr>
        </p:nvSpPr>
        <p:spPr>
          <a:xfrm>
            <a:off x="6172200" y="3051012"/>
            <a:ext cx="5105401" cy="2740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de-DE"/>
              <a:t>Mastertitelformat bearbeiten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de-DE"/>
              <a:t>Mastertitelformat bearbeiten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de-DE"/>
              <a:t>Mastertitelformat bearbeiten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de-DE"/>
              <a:t>Mastertitelformat bearbeiten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8A87A34-81AB-432B-8DAE-1953F412C126}" type="datetimeFigureOut">
              <a:rPr lang="en-US" dirty="0"/>
              <a:t>2/15/2018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de-DE"/>
              <a:t>Mastertitelformat bearbeiten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48A87A34-81AB-432B-8DAE-1953F412C126}" type="datetimeFigureOut">
              <a:rPr lang="en-US" dirty="0"/>
              <a:t>2/15/2018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de-DE"/>
              <a:t>Mastertitelformat bearbeiten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48A87A34-81AB-432B-8DAE-1953F412C126}" type="datetimeFigureOut">
              <a:rPr lang="en-US" dirty="0"/>
              <a:t>2/15/2018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de-DE"/>
              <a:t>Mastertitelformat bearbeiten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de-DE"/>
              <a:t>Mastertitelformat bearbeiten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2/15/2018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8F3E4A-51EF-42C5-800E-7F628ED1F9DC}"/>
              </a:ext>
            </a:extLst>
          </p:cNvPr>
          <p:cNvSpPr>
            <a:spLocks noGrp="1"/>
          </p:cNvSpPr>
          <p:nvPr>
            <p:ph type="ctrTitle"/>
          </p:nvPr>
        </p:nvSpPr>
        <p:spPr>
          <a:xfrm>
            <a:off x="1751012" y="462587"/>
            <a:ext cx="8689976" cy="2966413"/>
          </a:xfrm>
        </p:spPr>
        <p:txBody>
          <a:bodyPr/>
          <a:lstStyle/>
          <a:p>
            <a:r>
              <a:rPr lang="de-DE" dirty="0"/>
              <a:t>Qualitätsmanagement</a:t>
            </a:r>
            <a:br>
              <a:rPr lang="de-DE" dirty="0"/>
            </a:br>
            <a:r>
              <a:rPr lang="de-DE" dirty="0"/>
              <a:t>im Projekt  </a:t>
            </a:r>
            <a:br>
              <a:rPr lang="de-DE" dirty="0"/>
            </a:br>
            <a:r>
              <a:rPr lang="de-DE" dirty="0"/>
              <a:t>Beschaffung</a:t>
            </a:r>
            <a:br>
              <a:rPr lang="de-DE" dirty="0"/>
            </a:br>
            <a:r>
              <a:rPr lang="de-DE" dirty="0"/>
              <a:t>technischer Ersatzteile</a:t>
            </a:r>
          </a:p>
        </p:txBody>
      </p:sp>
      <p:sp>
        <p:nvSpPr>
          <p:cNvPr id="3" name="Untertitel 2">
            <a:extLst>
              <a:ext uri="{FF2B5EF4-FFF2-40B4-BE49-F238E27FC236}">
                <a16:creationId xmlns:a16="http://schemas.microsoft.com/office/drawing/2014/main" id="{BF86041A-E466-4DFB-96D4-48347038C855}"/>
              </a:ext>
            </a:extLst>
          </p:cNvPr>
          <p:cNvSpPr>
            <a:spLocks noGrp="1"/>
          </p:cNvSpPr>
          <p:nvPr>
            <p:ph type="subTitle" idx="1"/>
          </p:nvPr>
        </p:nvSpPr>
        <p:spPr>
          <a:xfrm>
            <a:off x="1751012" y="3886200"/>
            <a:ext cx="8689976" cy="2753139"/>
          </a:xfrm>
        </p:spPr>
        <p:txBody>
          <a:bodyPr>
            <a:normAutofit lnSpcReduction="10000"/>
          </a:bodyPr>
          <a:lstStyle/>
          <a:p>
            <a:r>
              <a:rPr lang="de-DE" sz="2800" dirty="0">
                <a:solidFill>
                  <a:schemeClr val="tx1"/>
                </a:solidFill>
              </a:rPr>
              <a:t>Projektmanagement in den Zeiten der Digitalisierung und BIG DATA</a:t>
            </a:r>
          </a:p>
          <a:p>
            <a:r>
              <a:rPr lang="de-DE" sz="2800" dirty="0">
                <a:solidFill>
                  <a:schemeClr val="tx1"/>
                </a:solidFill>
              </a:rPr>
              <a:t>Nutzen sie die Digitalisierung als große Chance Prozesse und Projekte effizient und nach dem gebot des lean Management zu optimieren </a:t>
            </a:r>
          </a:p>
        </p:txBody>
      </p:sp>
    </p:spTree>
    <p:extLst>
      <p:ext uri="{BB962C8B-B14F-4D97-AF65-F5344CB8AC3E}">
        <p14:creationId xmlns:p14="http://schemas.microsoft.com/office/powerpoint/2010/main" val="2664215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6BFEDA-303A-4BBD-8DC7-E7934C40652A}"/>
              </a:ext>
            </a:extLst>
          </p:cNvPr>
          <p:cNvSpPr>
            <a:spLocks noGrp="1"/>
          </p:cNvSpPr>
          <p:nvPr>
            <p:ph type="title"/>
          </p:nvPr>
        </p:nvSpPr>
        <p:spPr>
          <a:xfrm>
            <a:off x="913774" y="-13252"/>
            <a:ext cx="10364451" cy="1596177"/>
          </a:xfrm>
        </p:spPr>
        <p:txBody>
          <a:bodyPr/>
          <a:lstStyle/>
          <a:p>
            <a:r>
              <a:rPr lang="de-DE" dirty="0"/>
              <a:t>Together</a:t>
            </a:r>
          </a:p>
        </p:txBody>
      </p:sp>
      <p:graphicFrame>
        <p:nvGraphicFramePr>
          <p:cNvPr id="4" name="Inhaltsplatzhalter 3">
            <a:extLst>
              <a:ext uri="{FF2B5EF4-FFF2-40B4-BE49-F238E27FC236}">
                <a16:creationId xmlns:a16="http://schemas.microsoft.com/office/drawing/2014/main" id="{0D66E434-CA92-4228-B3C5-9FA1DE3249D2}"/>
              </a:ext>
            </a:extLst>
          </p:cNvPr>
          <p:cNvGraphicFramePr>
            <a:graphicFrameLocks noGrp="1"/>
          </p:cNvGraphicFramePr>
          <p:nvPr>
            <p:ph sz="quarter" idx="13"/>
            <p:extLst>
              <p:ext uri="{D42A27DB-BD31-4B8C-83A1-F6EECF244321}">
                <p14:modId xmlns:p14="http://schemas.microsoft.com/office/powerpoint/2010/main" val="1876132398"/>
              </p:ext>
            </p:extLst>
          </p:nvPr>
        </p:nvGraphicFramePr>
        <p:xfrm>
          <a:off x="913774" y="1075717"/>
          <a:ext cx="10363200" cy="5172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dditionszeichen 2">
            <a:extLst>
              <a:ext uri="{FF2B5EF4-FFF2-40B4-BE49-F238E27FC236}">
                <a16:creationId xmlns:a16="http://schemas.microsoft.com/office/drawing/2014/main" id="{0C8F450D-4865-4BCB-ACFD-293A692C1BAA}"/>
              </a:ext>
            </a:extLst>
          </p:cNvPr>
          <p:cNvSpPr/>
          <p:nvPr/>
        </p:nvSpPr>
        <p:spPr>
          <a:xfrm>
            <a:off x="794504" y="3204858"/>
            <a:ext cx="914400" cy="914400"/>
          </a:xfrm>
          <a:prstGeom prst="mathPlus">
            <a:avLst/>
          </a:prstGeom>
          <a:solidFill>
            <a:srgbClr val="00B05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 name="Rechteck 4">
            <a:extLst>
              <a:ext uri="{FF2B5EF4-FFF2-40B4-BE49-F238E27FC236}">
                <a16:creationId xmlns:a16="http://schemas.microsoft.com/office/drawing/2014/main" id="{0B4D87D6-00E5-497A-8639-0CE6EFEA9253}"/>
              </a:ext>
            </a:extLst>
          </p:cNvPr>
          <p:cNvSpPr/>
          <p:nvPr/>
        </p:nvSpPr>
        <p:spPr>
          <a:xfrm>
            <a:off x="212035" y="1862224"/>
            <a:ext cx="2067339" cy="1063335"/>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Stammdaten</a:t>
            </a:r>
          </a:p>
          <a:p>
            <a:pPr algn="ctr"/>
            <a:r>
              <a:rPr lang="de-DE" dirty="0">
                <a:ln w="0"/>
                <a:solidFill>
                  <a:schemeClr val="tx1"/>
                </a:solidFill>
                <a:effectLst>
                  <a:outerShdw blurRad="38100" dist="19050" dir="2700000" algn="tl" rotWithShape="0">
                    <a:schemeClr val="dk1">
                      <a:alpha val="40000"/>
                    </a:schemeClr>
                  </a:outerShdw>
                </a:effectLst>
              </a:rPr>
              <a:t>Management</a:t>
            </a:r>
          </a:p>
          <a:p>
            <a:pPr algn="ctr"/>
            <a:r>
              <a:rPr lang="de-DE" dirty="0">
                <a:ln w="0"/>
                <a:solidFill>
                  <a:schemeClr val="tx1"/>
                </a:solidFill>
                <a:effectLst>
                  <a:outerShdw blurRad="38100" dist="19050" dir="2700000" algn="tl" rotWithShape="0">
                    <a:schemeClr val="dk1">
                      <a:alpha val="40000"/>
                    </a:schemeClr>
                  </a:outerShdw>
                </a:effectLst>
              </a:rPr>
              <a:t>umsetzen</a:t>
            </a:r>
          </a:p>
        </p:txBody>
      </p:sp>
      <p:sp>
        <p:nvSpPr>
          <p:cNvPr id="6" name="Rechteck 5">
            <a:extLst>
              <a:ext uri="{FF2B5EF4-FFF2-40B4-BE49-F238E27FC236}">
                <a16:creationId xmlns:a16="http://schemas.microsoft.com/office/drawing/2014/main" id="{FAD196FF-2D28-4C29-B1C8-142CC2530BBB}"/>
              </a:ext>
            </a:extLst>
          </p:cNvPr>
          <p:cNvSpPr/>
          <p:nvPr/>
        </p:nvSpPr>
        <p:spPr>
          <a:xfrm>
            <a:off x="212035" y="4398557"/>
            <a:ext cx="2067339" cy="103483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Umsetzung der</a:t>
            </a:r>
          </a:p>
          <a:p>
            <a:pPr algn="ctr"/>
            <a:r>
              <a:rPr lang="de-DE" dirty="0">
                <a:ln w="0"/>
                <a:solidFill>
                  <a:schemeClr val="tx1"/>
                </a:solidFill>
                <a:effectLst>
                  <a:outerShdw blurRad="38100" dist="19050" dir="2700000" algn="tl" rotWithShape="0">
                    <a:schemeClr val="dk1">
                      <a:alpha val="40000"/>
                    </a:schemeClr>
                  </a:outerShdw>
                </a:effectLst>
              </a:rPr>
              <a:t>Digitalisierung durchsetzen</a:t>
            </a:r>
          </a:p>
        </p:txBody>
      </p:sp>
      <p:sp>
        <p:nvSpPr>
          <p:cNvPr id="7" name="Flussdiagramm: Prozess 6">
            <a:extLst>
              <a:ext uri="{FF2B5EF4-FFF2-40B4-BE49-F238E27FC236}">
                <a16:creationId xmlns:a16="http://schemas.microsoft.com/office/drawing/2014/main" id="{4B576ADC-4CC3-469C-B83C-7939C16E7294}"/>
              </a:ext>
            </a:extLst>
          </p:cNvPr>
          <p:cNvSpPr/>
          <p:nvPr/>
        </p:nvSpPr>
        <p:spPr>
          <a:xfrm>
            <a:off x="212035" y="478512"/>
            <a:ext cx="3975652" cy="612648"/>
          </a:xfrm>
          <a:prstGeom prst="flowChartProcess">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2400" dirty="0">
                <a:ln w="0"/>
                <a:solidFill>
                  <a:schemeClr val="tx1"/>
                </a:solidFill>
                <a:effectLst>
                  <a:outerShdw blurRad="38100" dist="19050" dir="2700000" algn="tl" rotWithShape="0">
                    <a:schemeClr val="dk1">
                      <a:alpha val="40000"/>
                    </a:schemeClr>
                  </a:outerShdw>
                </a:effectLst>
              </a:rPr>
              <a:t>Stammdatenmanagement im Unternehmen – Alle gemeinsam</a:t>
            </a:r>
          </a:p>
        </p:txBody>
      </p:sp>
    </p:spTree>
    <p:extLst>
      <p:ext uri="{BB962C8B-B14F-4D97-AF65-F5344CB8AC3E}">
        <p14:creationId xmlns:p14="http://schemas.microsoft.com/office/powerpoint/2010/main" val="3844785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8CF898-73C2-4CC0-94A8-1A0E2A911B57}"/>
              </a:ext>
            </a:extLst>
          </p:cNvPr>
          <p:cNvSpPr>
            <a:spLocks noGrp="1"/>
          </p:cNvSpPr>
          <p:nvPr>
            <p:ph type="title"/>
          </p:nvPr>
        </p:nvSpPr>
        <p:spPr>
          <a:xfrm>
            <a:off x="913774" y="247457"/>
            <a:ext cx="10364451" cy="1117518"/>
          </a:xfrm>
        </p:spPr>
        <p:txBody>
          <a:bodyPr/>
          <a:lstStyle/>
          <a:p>
            <a:r>
              <a:rPr lang="de-DE" dirty="0"/>
              <a:t>Analyse des Ist Zustand </a:t>
            </a:r>
          </a:p>
        </p:txBody>
      </p:sp>
      <p:sp>
        <p:nvSpPr>
          <p:cNvPr id="3" name="Inhaltsplatzhalter 2">
            <a:extLst>
              <a:ext uri="{FF2B5EF4-FFF2-40B4-BE49-F238E27FC236}">
                <a16:creationId xmlns:a16="http://schemas.microsoft.com/office/drawing/2014/main" id="{2BB64F96-CB7B-49D0-82B9-EFB3E15DC92E}"/>
              </a:ext>
            </a:extLst>
          </p:cNvPr>
          <p:cNvSpPr>
            <a:spLocks noGrp="1"/>
          </p:cNvSpPr>
          <p:nvPr>
            <p:ph sz="quarter" idx="13"/>
          </p:nvPr>
        </p:nvSpPr>
        <p:spPr>
          <a:xfrm>
            <a:off x="914399" y="1364975"/>
            <a:ext cx="10363826" cy="5128590"/>
          </a:xfrm>
        </p:spPr>
        <p:txBody>
          <a:bodyPr/>
          <a:lstStyle/>
          <a:p>
            <a:r>
              <a:rPr lang="de-DE" dirty="0"/>
              <a:t>Wie ist der Vorgang der Ersatzteilbeschaffung bisher aufgeteilt?</a:t>
            </a:r>
          </a:p>
          <a:p>
            <a:r>
              <a:rPr lang="de-DE" dirty="0"/>
              <a:t>Welche Schritte sind nötig bis ein benötigtes Teil geliefert wird?</a:t>
            </a:r>
          </a:p>
          <a:p>
            <a:r>
              <a:rPr lang="de-DE" dirty="0"/>
              <a:t>Wie lange dauert es im Schnitt von der Bestellung bis zur Lieferung?</a:t>
            </a:r>
          </a:p>
          <a:p>
            <a:r>
              <a:rPr lang="de-DE" dirty="0"/>
              <a:t>Was ist von der Abteilung Einkauf an kernArbeit zu erledigen?</a:t>
            </a:r>
          </a:p>
          <a:p>
            <a:r>
              <a:rPr lang="de-DE" dirty="0"/>
              <a:t>Ist die Vorgehensweise noch zeitgemäß?</a:t>
            </a:r>
          </a:p>
          <a:p>
            <a:r>
              <a:rPr lang="de-DE" dirty="0"/>
              <a:t>Ist die Bedarfsanforderung, Bestellvorgang und Auslösung der Bestellung effizient?</a:t>
            </a:r>
          </a:p>
          <a:p>
            <a:r>
              <a:rPr lang="de-DE" dirty="0"/>
              <a:t>Welche Abläufe können IT gestützt automatisiert werden?</a:t>
            </a:r>
          </a:p>
          <a:p>
            <a:r>
              <a:rPr lang="de-DE" dirty="0"/>
              <a:t>Ist das EDV System und die Datenverarbeitung auf die neuen Aufgaben durch das nötige Stammdatenmanagement vorbereitet?</a:t>
            </a:r>
          </a:p>
          <a:p>
            <a:endParaRPr lang="de-DE" dirty="0"/>
          </a:p>
          <a:p>
            <a:endParaRPr lang="de-DE" dirty="0"/>
          </a:p>
        </p:txBody>
      </p:sp>
    </p:spTree>
    <p:extLst>
      <p:ext uri="{BB962C8B-B14F-4D97-AF65-F5344CB8AC3E}">
        <p14:creationId xmlns:p14="http://schemas.microsoft.com/office/powerpoint/2010/main" val="3279504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feil: nach rechts 1">
            <a:extLst>
              <a:ext uri="{FF2B5EF4-FFF2-40B4-BE49-F238E27FC236}">
                <a16:creationId xmlns:a16="http://schemas.microsoft.com/office/drawing/2014/main" id="{FD39D31A-4A8B-4674-A45E-25CBEA217527}"/>
              </a:ext>
            </a:extLst>
          </p:cNvPr>
          <p:cNvSpPr/>
          <p:nvPr/>
        </p:nvSpPr>
        <p:spPr>
          <a:xfrm>
            <a:off x="609600" y="5817705"/>
            <a:ext cx="10999304" cy="689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t>Zeitachse – Einführung 6 Monate</a:t>
            </a:r>
          </a:p>
        </p:txBody>
      </p:sp>
      <p:sp>
        <p:nvSpPr>
          <p:cNvPr id="3" name="Pfeil: nach unten 2">
            <a:extLst>
              <a:ext uri="{FF2B5EF4-FFF2-40B4-BE49-F238E27FC236}">
                <a16:creationId xmlns:a16="http://schemas.microsoft.com/office/drawing/2014/main" id="{D3071DFF-2C5B-4C52-9D98-AC23C8F92F48}"/>
              </a:ext>
            </a:extLst>
          </p:cNvPr>
          <p:cNvSpPr/>
          <p:nvPr/>
        </p:nvSpPr>
        <p:spPr>
          <a:xfrm rot="10800000">
            <a:off x="367284" y="649357"/>
            <a:ext cx="484632" cy="51683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Rechteck 3">
            <a:extLst>
              <a:ext uri="{FF2B5EF4-FFF2-40B4-BE49-F238E27FC236}">
                <a16:creationId xmlns:a16="http://schemas.microsoft.com/office/drawing/2014/main" id="{FC2F2991-D099-4D01-8AE5-AB9CB4C64B4C}"/>
              </a:ext>
            </a:extLst>
          </p:cNvPr>
          <p:cNvSpPr/>
          <p:nvPr/>
        </p:nvSpPr>
        <p:spPr>
          <a:xfrm rot="16200000">
            <a:off x="-990135" y="2663687"/>
            <a:ext cx="4881537" cy="119743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Ziele definieren-Projektplan erstellen</a:t>
            </a:r>
          </a:p>
          <a:p>
            <a:pPr algn="ctr"/>
            <a:r>
              <a:rPr lang="de-DE" dirty="0"/>
              <a:t>Strategie festlegen</a:t>
            </a:r>
          </a:p>
          <a:p>
            <a:pPr algn="ctr"/>
            <a:r>
              <a:rPr lang="de-DE" dirty="0"/>
              <a:t>Teams und Projektleitung  finden </a:t>
            </a:r>
          </a:p>
        </p:txBody>
      </p:sp>
      <p:sp>
        <p:nvSpPr>
          <p:cNvPr id="5" name="Flussdiagramm: Prozess 4">
            <a:extLst>
              <a:ext uri="{FF2B5EF4-FFF2-40B4-BE49-F238E27FC236}">
                <a16:creationId xmlns:a16="http://schemas.microsoft.com/office/drawing/2014/main" id="{87F4E3BD-ACE7-44B0-8205-8AD23799E225}"/>
              </a:ext>
            </a:extLst>
          </p:cNvPr>
          <p:cNvSpPr/>
          <p:nvPr/>
        </p:nvSpPr>
        <p:spPr>
          <a:xfrm rot="16200000">
            <a:off x="1262975" y="3900637"/>
            <a:ext cx="2588912" cy="101616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Teams zusammen stellen</a:t>
            </a:r>
          </a:p>
          <a:p>
            <a:pPr algn="ctr"/>
            <a:r>
              <a:rPr lang="de-DE" dirty="0"/>
              <a:t>Projekt-Projektleitung  vorstellen</a:t>
            </a:r>
          </a:p>
        </p:txBody>
      </p:sp>
      <p:sp>
        <p:nvSpPr>
          <p:cNvPr id="6" name="Rechteck 5">
            <a:extLst>
              <a:ext uri="{FF2B5EF4-FFF2-40B4-BE49-F238E27FC236}">
                <a16:creationId xmlns:a16="http://schemas.microsoft.com/office/drawing/2014/main" id="{C7841230-CDCD-4DAC-9868-9BB7A47A68A4}"/>
              </a:ext>
            </a:extLst>
          </p:cNvPr>
          <p:cNvSpPr/>
          <p:nvPr/>
        </p:nvSpPr>
        <p:spPr>
          <a:xfrm rot="16200000">
            <a:off x="1411119" y="1459868"/>
            <a:ext cx="2292626" cy="101616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Lokalisieren sie die Engpässe</a:t>
            </a:r>
          </a:p>
        </p:txBody>
      </p:sp>
      <p:sp>
        <p:nvSpPr>
          <p:cNvPr id="7" name="Rechteck 6">
            <a:extLst>
              <a:ext uri="{FF2B5EF4-FFF2-40B4-BE49-F238E27FC236}">
                <a16:creationId xmlns:a16="http://schemas.microsoft.com/office/drawing/2014/main" id="{2136AC42-7B59-4A4E-B4FD-1244243613B7}"/>
              </a:ext>
            </a:extLst>
          </p:cNvPr>
          <p:cNvSpPr/>
          <p:nvPr/>
        </p:nvSpPr>
        <p:spPr>
          <a:xfrm rot="16200000">
            <a:off x="1081943" y="2805204"/>
            <a:ext cx="4881537" cy="9144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Widerstände und Vorbehalte abschwächen</a:t>
            </a:r>
          </a:p>
          <a:p>
            <a:pPr algn="ctr"/>
            <a:r>
              <a:rPr lang="de-DE" dirty="0"/>
              <a:t>Mitarbeiter aufklären und mitnehmen</a:t>
            </a:r>
          </a:p>
        </p:txBody>
      </p:sp>
      <p:sp>
        <p:nvSpPr>
          <p:cNvPr id="8" name="Rechteck 7">
            <a:extLst>
              <a:ext uri="{FF2B5EF4-FFF2-40B4-BE49-F238E27FC236}">
                <a16:creationId xmlns:a16="http://schemas.microsoft.com/office/drawing/2014/main" id="{15D4DC7B-DE91-4E95-8F9D-224D30AD6126}"/>
              </a:ext>
            </a:extLst>
          </p:cNvPr>
          <p:cNvSpPr/>
          <p:nvPr/>
        </p:nvSpPr>
        <p:spPr>
          <a:xfrm>
            <a:off x="3979912" y="3816626"/>
            <a:ext cx="3812366" cy="1886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Neue Standards einführen und die Prozesse umsetzen.</a:t>
            </a:r>
          </a:p>
          <a:p>
            <a:pPr algn="ctr"/>
            <a:r>
              <a:rPr lang="de-DE" dirty="0"/>
              <a:t>EDV &amp; IT Systeme </a:t>
            </a:r>
          </a:p>
        </p:txBody>
      </p:sp>
      <p:sp>
        <p:nvSpPr>
          <p:cNvPr id="9" name="Rechteck 8">
            <a:extLst>
              <a:ext uri="{FF2B5EF4-FFF2-40B4-BE49-F238E27FC236}">
                <a16:creationId xmlns:a16="http://schemas.microsoft.com/office/drawing/2014/main" id="{3181AF6F-9353-480B-A6BE-4979C4E230D2}"/>
              </a:ext>
            </a:extLst>
          </p:cNvPr>
          <p:cNvSpPr/>
          <p:nvPr/>
        </p:nvSpPr>
        <p:spPr>
          <a:xfrm>
            <a:off x="3979912" y="2902225"/>
            <a:ext cx="3812366" cy="9144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Stammdatenmanagement wird interdisziplinär umgesetzt</a:t>
            </a:r>
          </a:p>
        </p:txBody>
      </p:sp>
      <p:sp>
        <p:nvSpPr>
          <p:cNvPr id="10" name="Rechteck 9">
            <a:extLst>
              <a:ext uri="{FF2B5EF4-FFF2-40B4-BE49-F238E27FC236}">
                <a16:creationId xmlns:a16="http://schemas.microsoft.com/office/drawing/2014/main" id="{B2FE3E12-8E7F-4EEF-A0BE-3D3CA9253F1F}"/>
              </a:ext>
            </a:extLst>
          </p:cNvPr>
          <p:cNvSpPr/>
          <p:nvPr/>
        </p:nvSpPr>
        <p:spPr>
          <a:xfrm>
            <a:off x="3979911" y="821634"/>
            <a:ext cx="3812365" cy="206071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n w="0"/>
                <a:solidFill>
                  <a:schemeClr val="tx1"/>
                </a:solidFill>
                <a:effectLst>
                  <a:outerShdw blurRad="38100" dist="19050" dir="2700000" algn="tl" rotWithShape="0">
                    <a:schemeClr val="dk1">
                      <a:alpha val="40000"/>
                    </a:schemeClr>
                  </a:outerShdw>
                </a:effectLst>
              </a:rPr>
              <a:t>Infrastrukturen schaffen</a:t>
            </a:r>
          </a:p>
          <a:p>
            <a:pPr algn="ctr"/>
            <a:r>
              <a:rPr lang="de-DE" dirty="0">
                <a:ln w="0"/>
                <a:solidFill>
                  <a:schemeClr val="tx1"/>
                </a:solidFill>
                <a:effectLst>
                  <a:outerShdw blurRad="38100" dist="19050" dir="2700000" algn="tl" rotWithShape="0">
                    <a:schemeClr val="dk1">
                      <a:alpha val="40000"/>
                    </a:schemeClr>
                  </a:outerShdw>
                </a:effectLst>
              </a:rPr>
              <a:t>EDV &amp; IT Systeme zur Datenaufbereitung schaffen</a:t>
            </a:r>
          </a:p>
          <a:p>
            <a:pPr algn="ctr"/>
            <a:r>
              <a:rPr lang="de-DE" dirty="0">
                <a:ln w="0"/>
                <a:solidFill>
                  <a:schemeClr val="tx1"/>
                </a:solidFill>
                <a:effectLst>
                  <a:outerShdw blurRad="38100" dist="19050" dir="2700000" algn="tl" rotWithShape="0">
                    <a:schemeClr val="dk1">
                      <a:alpha val="40000"/>
                    </a:schemeClr>
                  </a:outerShdw>
                </a:effectLst>
              </a:rPr>
              <a:t>Projektreporting über die Fortschritte der Projekte</a:t>
            </a:r>
          </a:p>
        </p:txBody>
      </p:sp>
      <p:sp>
        <p:nvSpPr>
          <p:cNvPr id="11" name="Rechteck 10">
            <a:extLst>
              <a:ext uri="{FF2B5EF4-FFF2-40B4-BE49-F238E27FC236}">
                <a16:creationId xmlns:a16="http://schemas.microsoft.com/office/drawing/2014/main" id="{A12AE424-BDCE-4772-B592-EE3E3B04CA7D}"/>
              </a:ext>
            </a:extLst>
          </p:cNvPr>
          <p:cNvSpPr/>
          <p:nvPr/>
        </p:nvSpPr>
        <p:spPr>
          <a:xfrm>
            <a:off x="7792278" y="821633"/>
            <a:ext cx="1537252" cy="488154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Ständige Optimierung</a:t>
            </a:r>
          </a:p>
          <a:p>
            <a:pPr algn="ctr"/>
            <a:r>
              <a:rPr lang="de-DE" dirty="0">
                <a:solidFill>
                  <a:schemeClr val="tx1"/>
                </a:solidFill>
              </a:rPr>
              <a:t>Ständige Überprüfung der Prozesse</a:t>
            </a:r>
          </a:p>
          <a:p>
            <a:pPr algn="ctr"/>
            <a:endParaRPr lang="de-DE" dirty="0">
              <a:solidFill>
                <a:schemeClr val="tx1"/>
              </a:solidFill>
            </a:endParaRPr>
          </a:p>
          <a:p>
            <a:pPr algn="ctr"/>
            <a:r>
              <a:rPr lang="de-DE" dirty="0">
                <a:solidFill>
                  <a:schemeClr val="tx1"/>
                </a:solidFill>
              </a:rPr>
              <a:t>Digitalisierung umsetzen</a:t>
            </a:r>
          </a:p>
          <a:p>
            <a:pPr algn="ctr"/>
            <a:r>
              <a:rPr lang="de-DE" dirty="0">
                <a:solidFill>
                  <a:schemeClr val="tx1"/>
                </a:solidFill>
              </a:rPr>
              <a:t>Standards schaffen</a:t>
            </a:r>
          </a:p>
          <a:p>
            <a:pPr algn="ctr"/>
            <a:r>
              <a:rPr lang="de-DE" dirty="0">
                <a:solidFill>
                  <a:schemeClr val="tx1"/>
                </a:solidFill>
              </a:rPr>
              <a:t>Stammdaten Management ist eine Unternehmensaufgabe</a:t>
            </a:r>
          </a:p>
        </p:txBody>
      </p:sp>
      <p:sp>
        <p:nvSpPr>
          <p:cNvPr id="12" name="Rechteck 11">
            <a:extLst>
              <a:ext uri="{FF2B5EF4-FFF2-40B4-BE49-F238E27FC236}">
                <a16:creationId xmlns:a16="http://schemas.microsoft.com/office/drawing/2014/main" id="{2B588A79-A017-4B40-AD4C-6FA4989AAA80}"/>
              </a:ext>
            </a:extLst>
          </p:cNvPr>
          <p:cNvSpPr/>
          <p:nvPr/>
        </p:nvSpPr>
        <p:spPr>
          <a:xfrm>
            <a:off x="9329529" y="821633"/>
            <a:ext cx="1895061" cy="488154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Netzwerke etablieren</a:t>
            </a:r>
          </a:p>
          <a:p>
            <a:pPr algn="ctr"/>
            <a:r>
              <a:rPr lang="de-DE" dirty="0"/>
              <a:t>Zwischen Herstellern, Lieferanten, Servicepartner, Institutionen, Hochschulen</a:t>
            </a:r>
          </a:p>
        </p:txBody>
      </p:sp>
      <p:sp>
        <p:nvSpPr>
          <p:cNvPr id="13" name="Pfeil: nach rechts 12">
            <a:extLst>
              <a:ext uri="{FF2B5EF4-FFF2-40B4-BE49-F238E27FC236}">
                <a16:creationId xmlns:a16="http://schemas.microsoft.com/office/drawing/2014/main" id="{15EC4843-6581-47C0-BD1E-753901FFB6D6}"/>
              </a:ext>
            </a:extLst>
          </p:cNvPr>
          <p:cNvSpPr/>
          <p:nvPr/>
        </p:nvSpPr>
        <p:spPr>
          <a:xfrm>
            <a:off x="2049350" y="57748"/>
            <a:ext cx="9559553" cy="689112"/>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Reporting – Transparente Kommunikation – Ziele verfolgen</a:t>
            </a:r>
          </a:p>
        </p:txBody>
      </p:sp>
    </p:spTree>
    <p:extLst>
      <p:ext uri="{BB962C8B-B14F-4D97-AF65-F5344CB8AC3E}">
        <p14:creationId xmlns:p14="http://schemas.microsoft.com/office/powerpoint/2010/main" val="535572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a:extLst>
              <a:ext uri="{FF2B5EF4-FFF2-40B4-BE49-F238E27FC236}">
                <a16:creationId xmlns:a16="http://schemas.microsoft.com/office/drawing/2014/main" id="{E84D3E80-AEF3-4C26-A580-FB2E88EA7FE4}"/>
              </a:ext>
            </a:extLst>
          </p:cNvPr>
          <p:cNvGraphicFramePr/>
          <p:nvPr>
            <p:extLst>
              <p:ext uri="{D42A27DB-BD31-4B8C-83A1-F6EECF244321}">
                <p14:modId xmlns:p14="http://schemas.microsoft.com/office/powerpoint/2010/main" val="1165246515"/>
              </p:ext>
            </p:extLst>
          </p:nvPr>
        </p:nvGraphicFramePr>
        <p:xfrm>
          <a:off x="2032000" y="719666"/>
          <a:ext cx="8128000" cy="5999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lussdiagramm: Verbinder 2">
            <a:extLst>
              <a:ext uri="{FF2B5EF4-FFF2-40B4-BE49-F238E27FC236}">
                <a16:creationId xmlns:a16="http://schemas.microsoft.com/office/drawing/2014/main" id="{092E95D9-669A-4D1E-B595-70F694B921DD}"/>
              </a:ext>
            </a:extLst>
          </p:cNvPr>
          <p:cNvSpPr/>
          <p:nvPr/>
        </p:nvSpPr>
        <p:spPr>
          <a:xfrm>
            <a:off x="4611758" y="-121847"/>
            <a:ext cx="1577008" cy="1524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Bedarfe</a:t>
            </a:r>
          </a:p>
        </p:txBody>
      </p:sp>
      <p:sp>
        <p:nvSpPr>
          <p:cNvPr id="4" name="Pfeil: nach rechts 3">
            <a:extLst>
              <a:ext uri="{FF2B5EF4-FFF2-40B4-BE49-F238E27FC236}">
                <a16:creationId xmlns:a16="http://schemas.microsoft.com/office/drawing/2014/main" id="{25F11698-95F7-4660-A146-1AB23D0441DC}"/>
              </a:ext>
            </a:extLst>
          </p:cNvPr>
          <p:cNvSpPr/>
          <p:nvPr/>
        </p:nvSpPr>
        <p:spPr>
          <a:xfrm>
            <a:off x="477078" y="3299792"/>
            <a:ext cx="4293705" cy="15240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Beseitigen sie den Engpass</a:t>
            </a:r>
          </a:p>
          <a:p>
            <a:pPr algn="ctr"/>
            <a:r>
              <a:rPr lang="de-DE" dirty="0"/>
              <a:t>und beschleunigen die Prozesse</a:t>
            </a:r>
          </a:p>
        </p:txBody>
      </p:sp>
      <p:sp>
        <p:nvSpPr>
          <p:cNvPr id="6" name="Pfeil: nach links 5">
            <a:extLst>
              <a:ext uri="{FF2B5EF4-FFF2-40B4-BE49-F238E27FC236}">
                <a16:creationId xmlns:a16="http://schemas.microsoft.com/office/drawing/2014/main" id="{0AF0BB55-BC1E-4D16-8547-57871C7CDC65}"/>
              </a:ext>
            </a:extLst>
          </p:cNvPr>
          <p:cNvSpPr/>
          <p:nvPr/>
        </p:nvSpPr>
        <p:spPr>
          <a:xfrm>
            <a:off x="7421216" y="3429000"/>
            <a:ext cx="4293705" cy="1394791"/>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Stammdatenmanagement Standards</a:t>
            </a:r>
          </a:p>
          <a:p>
            <a:pPr algn="ctr"/>
            <a:r>
              <a:rPr lang="de-DE" dirty="0"/>
              <a:t>Automatisierte Bestellauslösungen</a:t>
            </a:r>
          </a:p>
        </p:txBody>
      </p:sp>
    </p:spTree>
    <p:extLst>
      <p:ext uri="{BB962C8B-B14F-4D97-AF65-F5344CB8AC3E}">
        <p14:creationId xmlns:p14="http://schemas.microsoft.com/office/powerpoint/2010/main" val="126224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FC4E2-80C6-4D33-AB96-105215722C6F}"/>
              </a:ext>
            </a:extLst>
          </p:cNvPr>
          <p:cNvSpPr>
            <a:spLocks noGrp="1"/>
          </p:cNvSpPr>
          <p:nvPr>
            <p:ph type="title"/>
          </p:nvPr>
        </p:nvSpPr>
        <p:spPr>
          <a:xfrm>
            <a:off x="913775" y="265043"/>
            <a:ext cx="10562608" cy="1152941"/>
          </a:xfrm>
        </p:spPr>
        <p:txBody>
          <a:bodyPr/>
          <a:lstStyle/>
          <a:p>
            <a:r>
              <a:rPr lang="de-DE" dirty="0"/>
              <a:t>Rechnen sie mit widerstand</a:t>
            </a:r>
            <a:br>
              <a:rPr lang="de-DE" dirty="0"/>
            </a:br>
            <a:r>
              <a:rPr lang="de-DE" dirty="0"/>
              <a:t>und destruktiven Negativbeispielen</a:t>
            </a:r>
          </a:p>
        </p:txBody>
      </p:sp>
      <p:pic>
        <p:nvPicPr>
          <p:cNvPr id="4" name="Inhaltsplatzhalter 3">
            <a:extLst>
              <a:ext uri="{FF2B5EF4-FFF2-40B4-BE49-F238E27FC236}">
                <a16:creationId xmlns:a16="http://schemas.microsoft.com/office/drawing/2014/main" id="{782CF040-1DA6-4CDD-B12C-EB6E02CC9644}"/>
              </a:ext>
            </a:extLst>
          </p:cNvPr>
          <p:cNvPicPr>
            <a:picLocks noGrp="1" noChangeAspect="1"/>
          </p:cNvPicPr>
          <p:nvPr>
            <p:ph sz="quarter" idx="13"/>
          </p:nvPr>
        </p:nvPicPr>
        <p:blipFill>
          <a:blip r:embed="rId2"/>
          <a:stretch>
            <a:fillRect/>
          </a:stretch>
        </p:blipFill>
        <p:spPr>
          <a:xfrm>
            <a:off x="1404730" y="1563688"/>
            <a:ext cx="9130748" cy="4903787"/>
          </a:xfrm>
          <a:prstGeom prst="rect">
            <a:avLst/>
          </a:prstGeom>
        </p:spPr>
      </p:pic>
      <p:sp>
        <p:nvSpPr>
          <p:cNvPr id="5" name="Flussdiagramm: Datenträger mit sequenziellem Zugriff 4">
            <a:extLst>
              <a:ext uri="{FF2B5EF4-FFF2-40B4-BE49-F238E27FC236}">
                <a16:creationId xmlns:a16="http://schemas.microsoft.com/office/drawing/2014/main" id="{6A9AC40E-5EB6-47D0-BB1C-1527749D7091}"/>
              </a:ext>
            </a:extLst>
          </p:cNvPr>
          <p:cNvSpPr/>
          <p:nvPr/>
        </p:nvSpPr>
        <p:spPr>
          <a:xfrm>
            <a:off x="106017" y="2491409"/>
            <a:ext cx="1961322" cy="1937866"/>
          </a:xfrm>
          <a:prstGeom prst="flowChartMagneticTap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Früher war alles besser !!!</a:t>
            </a:r>
          </a:p>
        </p:txBody>
      </p:sp>
      <p:sp>
        <p:nvSpPr>
          <p:cNvPr id="6" name="Flussdiagramm: Verbinder 5">
            <a:extLst>
              <a:ext uri="{FF2B5EF4-FFF2-40B4-BE49-F238E27FC236}">
                <a16:creationId xmlns:a16="http://schemas.microsoft.com/office/drawing/2014/main" id="{4A086CC9-5517-4DD0-95F0-4EEB1AF0B6A1}"/>
              </a:ext>
            </a:extLst>
          </p:cNvPr>
          <p:cNvSpPr/>
          <p:nvPr/>
        </p:nvSpPr>
        <p:spPr>
          <a:xfrm>
            <a:off x="1789043" y="1563688"/>
            <a:ext cx="8335618" cy="1937866"/>
          </a:xfrm>
          <a:prstGeom prst="flowChartConnecto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400" dirty="0"/>
              <a:t>Das haben wir immer so gemacht !!!</a:t>
            </a:r>
          </a:p>
          <a:p>
            <a:pPr algn="ctr"/>
            <a:endParaRPr lang="de-DE" dirty="0"/>
          </a:p>
        </p:txBody>
      </p:sp>
      <p:sp>
        <p:nvSpPr>
          <p:cNvPr id="7" name="Flussdiagramm: Verbinder 6">
            <a:extLst>
              <a:ext uri="{FF2B5EF4-FFF2-40B4-BE49-F238E27FC236}">
                <a16:creationId xmlns:a16="http://schemas.microsoft.com/office/drawing/2014/main" id="{60C9A535-CDA8-4D0D-8064-F24E274A63F0}"/>
              </a:ext>
            </a:extLst>
          </p:cNvPr>
          <p:cNvSpPr/>
          <p:nvPr/>
        </p:nvSpPr>
        <p:spPr>
          <a:xfrm>
            <a:off x="9713843" y="3218327"/>
            <a:ext cx="2372140" cy="1152941"/>
          </a:xfrm>
          <a:prstGeom prst="flowChartConnecto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t>Das kann nur der …</a:t>
            </a:r>
          </a:p>
        </p:txBody>
      </p:sp>
      <p:sp>
        <p:nvSpPr>
          <p:cNvPr id="8" name="Flussdiagramm: Verbinder 7">
            <a:extLst>
              <a:ext uri="{FF2B5EF4-FFF2-40B4-BE49-F238E27FC236}">
                <a16:creationId xmlns:a16="http://schemas.microsoft.com/office/drawing/2014/main" id="{9287615D-9C96-49F7-AC4D-619F572F8807}"/>
              </a:ext>
            </a:extLst>
          </p:cNvPr>
          <p:cNvSpPr/>
          <p:nvPr/>
        </p:nvSpPr>
        <p:spPr>
          <a:xfrm>
            <a:off x="9846366" y="1122120"/>
            <a:ext cx="2239618" cy="1309654"/>
          </a:xfrm>
          <a:prstGeom prst="flowChartConnecto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a:t>
            </a:r>
            <a:r>
              <a:rPr lang="de-DE" sz="2000" dirty="0"/>
              <a:t>Unersetzlich</a:t>
            </a:r>
          </a:p>
          <a:p>
            <a:pPr algn="ctr"/>
            <a:r>
              <a:rPr lang="de-DE" sz="2000" dirty="0"/>
              <a:t>Bewährt</a:t>
            </a:r>
          </a:p>
          <a:p>
            <a:pPr algn="ctr"/>
            <a:r>
              <a:rPr lang="de-DE" sz="2000" dirty="0"/>
              <a:t>Starrsinn</a:t>
            </a:r>
          </a:p>
        </p:txBody>
      </p:sp>
      <p:sp>
        <p:nvSpPr>
          <p:cNvPr id="9" name="Flussdiagramm: Verbinder 8">
            <a:extLst>
              <a:ext uri="{FF2B5EF4-FFF2-40B4-BE49-F238E27FC236}">
                <a16:creationId xmlns:a16="http://schemas.microsoft.com/office/drawing/2014/main" id="{2A6A588E-DF08-475F-843B-B92944DA555B}"/>
              </a:ext>
            </a:extLst>
          </p:cNvPr>
          <p:cNvSpPr/>
          <p:nvPr/>
        </p:nvSpPr>
        <p:spPr>
          <a:xfrm>
            <a:off x="0" y="453209"/>
            <a:ext cx="2345633" cy="1428600"/>
          </a:xfrm>
          <a:prstGeom prst="flowChartConnecto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„Geheimnisse“</a:t>
            </a:r>
          </a:p>
          <a:p>
            <a:pPr algn="ctr"/>
            <a:r>
              <a:rPr lang="de-DE" sz="2000" dirty="0"/>
              <a:t>Wissen nicht</a:t>
            </a:r>
          </a:p>
          <a:p>
            <a:pPr algn="ctr"/>
            <a:r>
              <a:rPr lang="de-DE" sz="2000" dirty="0"/>
              <a:t>weitergeben</a:t>
            </a:r>
          </a:p>
        </p:txBody>
      </p:sp>
      <p:sp>
        <p:nvSpPr>
          <p:cNvPr id="10" name="Rechteck 9">
            <a:extLst>
              <a:ext uri="{FF2B5EF4-FFF2-40B4-BE49-F238E27FC236}">
                <a16:creationId xmlns:a16="http://schemas.microsoft.com/office/drawing/2014/main" id="{3F2BDEFC-557A-4A25-94E6-C765D76F6A7D}"/>
              </a:ext>
            </a:extLst>
          </p:cNvPr>
          <p:cNvSpPr/>
          <p:nvPr/>
        </p:nvSpPr>
        <p:spPr>
          <a:xfrm>
            <a:off x="490329" y="6467474"/>
            <a:ext cx="10986053" cy="39052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Die Liga der Schwarzmaler – Alles soll so bleiben wie es ist !</a:t>
            </a:r>
          </a:p>
        </p:txBody>
      </p:sp>
    </p:spTree>
    <p:extLst>
      <p:ext uri="{BB962C8B-B14F-4D97-AF65-F5344CB8AC3E}">
        <p14:creationId xmlns:p14="http://schemas.microsoft.com/office/powerpoint/2010/main" val="3001887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7A6099-B5D7-4431-9AD7-84018C2F8548}"/>
              </a:ext>
            </a:extLst>
          </p:cNvPr>
          <p:cNvSpPr>
            <a:spLocks noGrp="1"/>
          </p:cNvSpPr>
          <p:nvPr>
            <p:ph type="title"/>
          </p:nvPr>
        </p:nvSpPr>
        <p:spPr/>
        <p:txBody>
          <a:bodyPr/>
          <a:lstStyle/>
          <a:p>
            <a:r>
              <a:rPr lang="de-DE" dirty="0"/>
              <a:t>Setzen sie ihre Ziele schnell um und behalten sie das Projekt immer auf dem Schirm</a:t>
            </a:r>
          </a:p>
        </p:txBody>
      </p:sp>
      <p:sp>
        <p:nvSpPr>
          <p:cNvPr id="3" name="Textplatzhalter 2">
            <a:extLst>
              <a:ext uri="{FF2B5EF4-FFF2-40B4-BE49-F238E27FC236}">
                <a16:creationId xmlns:a16="http://schemas.microsoft.com/office/drawing/2014/main" id="{BAD2A2E5-D816-4C02-B703-B4EF03EC7A50}"/>
              </a:ext>
            </a:extLst>
          </p:cNvPr>
          <p:cNvSpPr>
            <a:spLocks noGrp="1"/>
          </p:cNvSpPr>
          <p:nvPr>
            <p:ph type="body" idx="1"/>
          </p:nvPr>
        </p:nvSpPr>
        <p:spPr/>
        <p:txBody>
          <a:bodyPr/>
          <a:lstStyle/>
          <a:p>
            <a:r>
              <a:rPr lang="de-DE" dirty="0"/>
              <a:t>Stammdaten</a:t>
            </a:r>
          </a:p>
        </p:txBody>
      </p:sp>
      <p:sp>
        <p:nvSpPr>
          <p:cNvPr id="4" name="Textplatzhalter 3">
            <a:extLst>
              <a:ext uri="{FF2B5EF4-FFF2-40B4-BE49-F238E27FC236}">
                <a16:creationId xmlns:a16="http://schemas.microsoft.com/office/drawing/2014/main" id="{6064A0FC-F291-4ACC-A2D8-4AB306D69028}"/>
              </a:ext>
            </a:extLst>
          </p:cNvPr>
          <p:cNvSpPr>
            <a:spLocks noGrp="1"/>
          </p:cNvSpPr>
          <p:nvPr>
            <p:ph type="body" sz="half" idx="15"/>
          </p:nvPr>
        </p:nvSpPr>
        <p:spPr>
          <a:xfrm>
            <a:off x="913773" y="2943355"/>
            <a:ext cx="3298976" cy="3483949"/>
          </a:xfrm>
        </p:spPr>
        <p:txBody>
          <a:bodyPr>
            <a:noAutofit/>
          </a:bodyPr>
          <a:lstStyle/>
          <a:p>
            <a:pPr marL="285750" indent="-285750" algn="l">
              <a:buFont typeface="Arial" panose="020B0604020202020204" pitchFamily="34" charset="0"/>
              <a:buChar char="•"/>
            </a:pPr>
            <a:r>
              <a:rPr lang="de-DE" sz="1600" dirty="0"/>
              <a:t>Stammdaten sind die Grundlage um ein effizientes Lieferanten Management umzusetzen</a:t>
            </a:r>
          </a:p>
          <a:p>
            <a:pPr marL="285750" indent="-285750" algn="l">
              <a:buFont typeface="Arial" panose="020B0604020202020204" pitchFamily="34" charset="0"/>
              <a:buChar char="•"/>
            </a:pPr>
            <a:r>
              <a:rPr lang="de-DE" sz="1600" dirty="0"/>
              <a:t>Stammdaten sorgen für Transparenz und Objektivität</a:t>
            </a:r>
          </a:p>
          <a:p>
            <a:pPr marL="285750" indent="-285750" algn="l">
              <a:buFont typeface="Arial" panose="020B0604020202020204" pitchFamily="34" charset="0"/>
              <a:buChar char="•"/>
            </a:pPr>
            <a:r>
              <a:rPr lang="de-DE" sz="1600" dirty="0"/>
              <a:t>Verwaltungsschritte können so effizient automatisiert werden</a:t>
            </a:r>
          </a:p>
        </p:txBody>
      </p:sp>
      <p:sp>
        <p:nvSpPr>
          <p:cNvPr id="5" name="Textplatzhalter 4">
            <a:extLst>
              <a:ext uri="{FF2B5EF4-FFF2-40B4-BE49-F238E27FC236}">
                <a16:creationId xmlns:a16="http://schemas.microsoft.com/office/drawing/2014/main" id="{1976D87B-A8ED-4EA9-A43D-EFB8C3F32DE3}"/>
              </a:ext>
            </a:extLst>
          </p:cNvPr>
          <p:cNvSpPr>
            <a:spLocks noGrp="1"/>
          </p:cNvSpPr>
          <p:nvPr>
            <p:ph type="body" sz="quarter" idx="3"/>
          </p:nvPr>
        </p:nvSpPr>
        <p:spPr/>
        <p:txBody>
          <a:bodyPr/>
          <a:lstStyle/>
          <a:p>
            <a:r>
              <a:rPr lang="de-DE" dirty="0"/>
              <a:t>Datenmanagement</a:t>
            </a:r>
          </a:p>
        </p:txBody>
      </p:sp>
      <p:sp>
        <p:nvSpPr>
          <p:cNvPr id="6" name="Textplatzhalter 5">
            <a:extLst>
              <a:ext uri="{FF2B5EF4-FFF2-40B4-BE49-F238E27FC236}">
                <a16:creationId xmlns:a16="http://schemas.microsoft.com/office/drawing/2014/main" id="{1EEC7584-8024-4E63-84B4-CE5FAE07267F}"/>
              </a:ext>
            </a:extLst>
          </p:cNvPr>
          <p:cNvSpPr>
            <a:spLocks noGrp="1"/>
          </p:cNvSpPr>
          <p:nvPr>
            <p:ph type="body" sz="half" idx="16"/>
          </p:nvPr>
        </p:nvSpPr>
        <p:spPr>
          <a:xfrm>
            <a:off x="4440559" y="2943355"/>
            <a:ext cx="3303351" cy="3483949"/>
          </a:xfrm>
        </p:spPr>
        <p:txBody>
          <a:bodyPr>
            <a:normAutofit fontScale="92500" lnSpcReduction="20000"/>
          </a:bodyPr>
          <a:lstStyle/>
          <a:p>
            <a:pPr marL="285750" indent="-285750" algn="l">
              <a:buFont typeface="Arial" panose="020B0604020202020204" pitchFamily="34" charset="0"/>
              <a:buChar char="•"/>
            </a:pPr>
            <a:r>
              <a:rPr lang="de-DE" sz="1600" dirty="0"/>
              <a:t>Optimierung der Lieferanten und lieferprozese möglich</a:t>
            </a:r>
          </a:p>
          <a:p>
            <a:pPr marL="285750" indent="-285750" algn="l">
              <a:buFont typeface="Arial" panose="020B0604020202020204" pitchFamily="34" charset="0"/>
              <a:buChar char="•"/>
            </a:pPr>
            <a:r>
              <a:rPr lang="de-DE" sz="1600" dirty="0"/>
              <a:t>Verbesserungen bei Lieferzeiten, lieferantenzuverlässigkeit und lieferantentreue</a:t>
            </a:r>
          </a:p>
          <a:p>
            <a:pPr marL="285750" indent="-285750" algn="l">
              <a:buFont typeface="Arial" panose="020B0604020202020204" pitchFamily="34" charset="0"/>
              <a:buChar char="•"/>
            </a:pPr>
            <a:r>
              <a:rPr lang="de-DE" sz="1600" dirty="0"/>
              <a:t>Lieferantenanzahl optimieren </a:t>
            </a:r>
          </a:p>
          <a:p>
            <a:pPr marL="285750" indent="-285750" algn="l">
              <a:buFont typeface="Arial" panose="020B0604020202020204" pitchFamily="34" charset="0"/>
              <a:buChar char="•"/>
            </a:pPr>
            <a:r>
              <a:rPr lang="de-DE" sz="1600" dirty="0"/>
              <a:t>Redundante lieferantenkette organisieren</a:t>
            </a:r>
          </a:p>
          <a:p>
            <a:pPr marL="285750" indent="-285750" algn="l">
              <a:buFont typeface="Arial" panose="020B0604020202020204" pitchFamily="34" charset="0"/>
              <a:buChar char="•"/>
            </a:pPr>
            <a:r>
              <a:rPr lang="de-DE" sz="1600" dirty="0"/>
              <a:t>Datenmanagement ist die Grundlage einer Wissensdatenbank im Unternehmen</a:t>
            </a:r>
          </a:p>
          <a:p>
            <a:pPr marL="285750" indent="-285750" algn="l">
              <a:buFont typeface="Arial" panose="020B0604020202020204" pitchFamily="34" charset="0"/>
              <a:buChar char="•"/>
            </a:pPr>
            <a:endParaRPr lang="de-DE" dirty="0"/>
          </a:p>
          <a:p>
            <a:pPr marL="285750" indent="-285750" algn="l">
              <a:buFont typeface="Arial" panose="020B0604020202020204" pitchFamily="34" charset="0"/>
              <a:buChar char="•"/>
            </a:pPr>
            <a:endParaRPr lang="de-DE" dirty="0"/>
          </a:p>
        </p:txBody>
      </p:sp>
      <p:sp>
        <p:nvSpPr>
          <p:cNvPr id="7" name="Textplatzhalter 6">
            <a:extLst>
              <a:ext uri="{FF2B5EF4-FFF2-40B4-BE49-F238E27FC236}">
                <a16:creationId xmlns:a16="http://schemas.microsoft.com/office/drawing/2014/main" id="{C1BFEB46-095C-4F10-A8CE-6231D8D96807}"/>
              </a:ext>
            </a:extLst>
          </p:cNvPr>
          <p:cNvSpPr>
            <a:spLocks noGrp="1"/>
          </p:cNvSpPr>
          <p:nvPr>
            <p:ph type="body" sz="quarter" idx="13"/>
          </p:nvPr>
        </p:nvSpPr>
        <p:spPr/>
        <p:txBody>
          <a:bodyPr/>
          <a:lstStyle/>
          <a:p>
            <a:r>
              <a:rPr lang="de-DE" dirty="0"/>
              <a:t>Einkauf Teamarbeit</a:t>
            </a:r>
          </a:p>
        </p:txBody>
      </p:sp>
      <p:sp>
        <p:nvSpPr>
          <p:cNvPr id="8" name="Textplatzhalter 7">
            <a:extLst>
              <a:ext uri="{FF2B5EF4-FFF2-40B4-BE49-F238E27FC236}">
                <a16:creationId xmlns:a16="http://schemas.microsoft.com/office/drawing/2014/main" id="{E71A12D7-E783-4C47-BBE7-40502C1781BD}"/>
              </a:ext>
            </a:extLst>
          </p:cNvPr>
          <p:cNvSpPr>
            <a:spLocks noGrp="1"/>
          </p:cNvSpPr>
          <p:nvPr>
            <p:ph type="body" sz="half" idx="17"/>
          </p:nvPr>
        </p:nvSpPr>
        <p:spPr>
          <a:xfrm>
            <a:off x="7971719" y="2943355"/>
            <a:ext cx="3304928" cy="3483949"/>
          </a:xfrm>
        </p:spPr>
        <p:txBody>
          <a:bodyPr>
            <a:normAutofit fontScale="92500" lnSpcReduction="10000"/>
          </a:bodyPr>
          <a:lstStyle/>
          <a:p>
            <a:pPr marL="285750" indent="-285750" algn="l">
              <a:buFont typeface="Arial" panose="020B0604020202020204" pitchFamily="34" charset="0"/>
              <a:buChar char="•"/>
            </a:pPr>
            <a:r>
              <a:rPr lang="de-DE" sz="1600" dirty="0"/>
              <a:t>Arbeitsteilung im Einkauf  Teamarbeit organisieren</a:t>
            </a:r>
          </a:p>
          <a:p>
            <a:pPr marL="285750" indent="-285750" algn="l">
              <a:buFont typeface="Arial" panose="020B0604020202020204" pitchFamily="34" charset="0"/>
              <a:buChar char="•"/>
            </a:pPr>
            <a:r>
              <a:rPr lang="de-DE" sz="1600" dirty="0"/>
              <a:t>Vereinfachung der Bestellungen durch standardisierte Abläufe</a:t>
            </a:r>
          </a:p>
          <a:p>
            <a:pPr marL="285750" indent="-285750" algn="l">
              <a:buFont typeface="Arial" panose="020B0604020202020204" pitchFamily="34" charset="0"/>
              <a:buChar char="•"/>
            </a:pPr>
            <a:r>
              <a:rPr lang="de-DE" sz="1600" dirty="0"/>
              <a:t>Konzentration aus das kerngeschäft</a:t>
            </a:r>
          </a:p>
          <a:p>
            <a:pPr marL="285750" indent="-285750" algn="l">
              <a:buFont typeface="Arial" panose="020B0604020202020204" pitchFamily="34" charset="0"/>
              <a:buChar char="•"/>
            </a:pPr>
            <a:r>
              <a:rPr lang="de-DE" sz="1600" dirty="0"/>
              <a:t>Vorbereitende Tätigkeiten und wareneinganskontrollen</a:t>
            </a:r>
          </a:p>
          <a:p>
            <a:pPr marL="285750" indent="-285750" algn="l">
              <a:buFont typeface="Arial" panose="020B0604020202020204" pitchFamily="34" charset="0"/>
              <a:buChar char="•"/>
            </a:pPr>
            <a:r>
              <a:rPr lang="de-DE" sz="1600" dirty="0"/>
              <a:t>Können extern vergeben werden</a:t>
            </a:r>
          </a:p>
          <a:p>
            <a:pPr marL="285750" indent="-285750" algn="l">
              <a:buFont typeface="Arial" panose="020B0604020202020204" pitchFamily="34" charset="0"/>
              <a:buChar char="•"/>
            </a:pPr>
            <a:endParaRPr lang="de-DE" dirty="0"/>
          </a:p>
          <a:p>
            <a:pPr marL="285750" indent="-285750" algn="l">
              <a:buFont typeface="Arial" panose="020B0604020202020204" pitchFamily="34" charset="0"/>
              <a:buChar char="•"/>
            </a:pPr>
            <a:endParaRPr lang="de-DE" dirty="0"/>
          </a:p>
        </p:txBody>
      </p:sp>
    </p:spTree>
    <p:extLst>
      <p:ext uri="{BB962C8B-B14F-4D97-AF65-F5344CB8AC3E}">
        <p14:creationId xmlns:p14="http://schemas.microsoft.com/office/powerpoint/2010/main" val="788806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D773C-0DBE-4C65-B85E-54C3A3A7F84C}"/>
              </a:ext>
            </a:extLst>
          </p:cNvPr>
          <p:cNvSpPr>
            <a:spLocks noGrp="1"/>
          </p:cNvSpPr>
          <p:nvPr>
            <p:ph type="title"/>
          </p:nvPr>
        </p:nvSpPr>
        <p:spPr>
          <a:xfrm>
            <a:off x="913149" y="0"/>
            <a:ext cx="10364451" cy="1258957"/>
          </a:xfrm>
        </p:spPr>
        <p:txBody>
          <a:bodyPr/>
          <a:lstStyle/>
          <a:p>
            <a:r>
              <a:rPr lang="de-DE" dirty="0"/>
              <a:t>Klare Ziele definieren</a:t>
            </a:r>
          </a:p>
        </p:txBody>
      </p:sp>
      <p:sp>
        <p:nvSpPr>
          <p:cNvPr id="3" name="Inhaltsplatzhalter 2">
            <a:extLst>
              <a:ext uri="{FF2B5EF4-FFF2-40B4-BE49-F238E27FC236}">
                <a16:creationId xmlns:a16="http://schemas.microsoft.com/office/drawing/2014/main" id="{359EC8AC-05E6-4573-A631-96581721A6E9}"/>
              </a:ext>
            </a:extLst>
          </p:cNvPr>
          <p:cNvSpPr>
            <a:spLocks noGrp="1"/>
          </p:cNvSpPr>
          <p:nvPr>
            <p:ph sz="quarter" idx="13"/>
          </p:nvPr>
        </p:nvSpPr>
        <p:spPr>
          <a:xfrm>
            <a:off x="913774" y="1258957"/>
            <a:ext cx="10363826" cy="5062329"/>
          </a:xfrm>
        </p:spPr>
        <p:txBody>
          <a:bodyPr/>
          <a:lstStyle/>
          <a:p>
            <a:r>
              <a:rPr lang="de-DE" dirty="0"/>
              <a:t>Sie müssen die Widerstände und vorbehalte beiseite lassen um neue Wege zu gehen</a:t>
            </a:r>
          </a:p>
          <a:p>
            <a:r>
              <a:rPr lang="de-DE" dirty="0"/>
              <a:t>Schnelle Reaktion und sofortige Bearbeitung von Bestellanforderungen</a:t>
            </a:r>
          </a:p>
          <a:p>
            <a:r>
              <a:rPr lang="de-DE" dirty="0"/>
              <a:t>Beseitigung von ineffizienten Vorgängen und unnötigen Verlusten</a:t>
            </a:r>
          </a:p>
          <a:p>
            <a:r>
              <a:rPr lang="de-DE" dirty="0"/>
              <a:t>Automatisierung von Bestellvorgängen und Standardbestellungen</a:t>
            </a:r>
          </a:p>
          <a:p>
            <a:r>
              <a:rPr lang="de-DE" dirty="0"/>
              <a:t>Automatisierung von Nachbestellungen von Verbrauchsmaterialien</a:t>
            </a:r>
          </a:p>
          <a:p>
            <a:r>
              <a:rPr lang="de-DE" dirty="0"/>
              <a:t>Standardisierung und Katalogisierung im Ersatzteil und bestellwesen</a:t>
            </a:r>
          </a:p>
          <a:p>
            <a:r>
              <a:rPr lang="de-DE" dirty="0"/>
              <a:t>Lean Management mit schlanken Strukturen und schnellen Entscheidungen</a:t>
            </a:r>
          </a:p>
          <a:p>
            <a:r>
              <a:rPr lang="de-DE" dirty="0"/>
              <a:t>Beseitigung von Engpässen und ungeplanten ausfällen durch materialmangel</a:t>
            </a:r>
          </a:p>
          <a:p>
            <a:r>
              <a:rPr lang="de-DE" dirty="0"/>
              <a:t>Beschleunigen der Umsetzung eines ganzheitlichen Stammdatenmanagements</a:t>
            </a:r>
          </a:p>
          <a:p>
            <a:r>
              <a:rPr lang="de-DE" dirty="0"/>
              <a:t>Unterstützung durch das Management für die Umsetzung der Prozesse</a:t>
            </a:r>
          </a:p>
        </p:txBody>
      </p:sp>
    </p:spTree>
    <p:extLst>
      <p:ext uri="{BB962C8B-B14F-4D97-AF65-F5344CB8AC3E}">
        <p14:creationId xmlns:p14="http://schemas.microsoft.com/office/powerpoint/2010/main" val="1029282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274638"/>
            <a:ext cx="8229600" cy="1138138"/>
          </a:xfrm>
        </p:spPr>
        <p:txBody>
          <a:bodyPr>
            <a:normAutofit fontScale="90000"/>
          </a:bodyPr>
          <a:lstStyle/>
          <a:p>
            <a:r>
              <a:rPr lang="de-DE" sz="3200" b="1" dirty="0"/>
              <a:t>Stufen auf dem Weg zum effizienten beschaffungsmanagement </a:t>
            </a:r>
          </a:p>
        </p:txBody>
      </p:sp>
      <p:sp>
        <p:nvSpPr>
          <p:cNvPr id="4" name="Textfeld 3"/>
          <p:cNvSpPr txBox="1"/>
          <p:nvPr/>
        </p:nvSpPr>
        <p:spPr>
          <a:xfrm>
            <a:off x="2236455" y="5998587"/>
            <a:ext cx="4262705" cy="584775"/>
          </a:xfrm>
          <a:prstGeom prst="rect">
            <a:avLst/>
          </a:prstGeom>
          <a:noFill/>
          <a:ln w="25400">
            <a:solidFill>
              <a:schemeClr val="accent1"/>
            </a:solidFill>
          </a:ln>
        </p:spPr>
        <p:txBody>
          <a:bodyPr wrap="none" rtlCol="0">
            <a:spAutoFit/>
          </a:bodyPr>
          <a:lstStyle/>
          <a:p>
            <a:pPr marL="514350" indent="-514350">
              <a:buAutoNum type="arabicPeriod"/>
            </a:pPr>
            <a:r>
              <a:rPr lang="de-DE" sz="3200" dirty="0"/>
              <a:t>Klare Ziele definieren</a:t>
            </a:r>
          </a:p>
        </p:txBody>
      </p:sp>
      <p:sp>
        <p:nvSpPr>
          <p:cNvPr id="5" name="Textfeld 4"/>
          <p:cNvSpPr txBox="1"/>
          <p:nvPr/>
        </p:nvSpPr>
        <p:spPr>
          <a:xfrm>
            <a:off x="2711625" y="4509121"/>
            <a:ext cx="6301918" cy="584775"/>
          </a:xfrm>
          <a:prstGeom prst="rect">
            <a:avLst/>
          </a:prstGeom>
          <a:noFill/>
          <a:ln w="25400">
            <a:solidFill>
              <a:schemeClr val="accent1"/>
            </a:solidFill>
          </a:ln>
        </p:spPr>
        <p:txBody>
          <a:bodyPr wrap="none" rtlCol="0">
            <a:spAutoFit/>
          </a:bodyPr>
          <a:lstStyle/>
          <a:p>
            <a:r>
              <a:rPr lang="de-DE" sz="3200" dirty="0"/>
              <a:t>2. Anforderungen an die Beschaffung</a:t>
            </a:r>
          </a:p>
        </p:txBody>
      </p:sp>
      <p:sp>
        <p:nvSpPr>
          <p:cNvPr id="6" name="Textfeld 5"/>
          <p:cNvSpPr txBox="1"/>
          <p:nvPr/>
        </p:nvSpPr>
        <p:spPr>
          <a:xfrm>
            <a:off x="3503713" y="3068961"/>
            <a:ext cx="7813870" cy="584775"/>
          </a:xfrm>
          <a:prstGeom prst="rect">
            <a:avLst/>
          </a:prstGeom>
          <a:noFill/>
          <a:ln w="25400">
            <a:solidFill>
              <a:schemeClr val="accent1"/>
            </a:solidFill>
          </a:ln>
        </p:spPr>
        <p:txBody>
          <a:bodyPr wrap="none" rtlCol="0">
            <a:spAutoFit/>
          </a:bodyPr>
          <a:lstStyle/>
          <a:p>
            <a:r>
              <a:rPr lang="de-DE" sz="3200" dirty="0"/>
              <a:t>3. Wahl der Beschaffungsstrategie-Lieferanten</a:t>
            </a:r>
          </a:p>
        </p:txBody>
      </p:sp>
      <p:sp>
        <p:nvSpPr>
          <p:cNvPr id="7" name="Textfeld 6"/>
          <p:cNvSpPr txBox="1"/>
          <p:nvPr/>
        </p:nvSpPr>
        <p:spPr>
          <a:xfrm>
            <a:off x="4655841" y="1628801"/>
            <a:ext cx="6087372" cy="584775"/>
          </a:xfrm>
          <a:prstGeom prst="rect">
            <a:avLst/>
          </a:prstGeom>
          <a:noFill/>
          <a:ln w="25400">
            <a:solidFill>
              <a:schemeClr val="accent1"/>
            </a:solidFill>
          </a:ln>
        </p:spPr>
        <p:txBody>
          <a:bodyPr wrap="none" rtlCol="0">
            <a:spAutoFit/>
          </a:bodyPr>
          <a:lstStyle/>
          <a:p>
            <a:r>
              <a:rPr lang="de-DE" sz="3200" dirty="0"/>
              <a:t>4. Stabile Versorgung gewährleisten</a:t>
            </a:r>
          </a:p>
        </p:txBody>
      </p:sp>
      <p:sp>
        <p:nvSpPr>
          <p:cNvPr id="9" name="Pfeil nach rechts 8"/>
          <p:cNvSpPr/>
          <p:nvPr/>
        </p:nvSpPr>
        <p:spPr>
          <a:xfrm rot="18187164">
            <a:off x="5821124" y="3833149"/>
            <a:ext cx="875293" cy="469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p:cNvSpPr/>
          <p:nvPr/>
        </p:nvSpPr>
        <p:spPr>
          <a:xfrm rot="18187164">
            <a:off x="4869814" y="5273311"/>
            <a:ext cx="875293" cy="469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rechts 11"/>
          <p:cNvSpPr/>
          <p:nvPr/>
        </p:nvSpPr>
        <p:spPr>
          <a:xfrm rot="18187164">
            <a:off x="6814030" y="2392990"/>
            <a:ext cx="875293" cy="469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3503713" y="1628801"/>
            <a:ext cx="846707" cy="584775"/>
          </a:xfrm>
          <a:prstGeom prst="rect">
            <a:avLst/>
          </a:prstGeom>
          <a:noFill/>
        </p:spPr>
        <p:txBody>
          <a:bodyPr wrap="none" rtlCol="0">
            <a:spAutoFit/>
          </a:bodyPr>
          <a:lstStyle/>
          <a:p>
            <a:r>
              <a:rPr lang="de-DE" sz="3200" b="1" dirty="0">
                <a:solidFill>
                  <a:srgbClr val="FF0000"/>
                </a:solidFill>
              </a:rPr>
              <a:t>Ziel</a:t>
            </a:r>
          </a:p>
        </p:txBody>
      </p:sp>
      <p:sp>
        <p:nvSpPr>
          <p:cNvPr id="15" name="Textfeld 14"/>
          <p:cNvSpPr txBox="1"/>
          <p:nvPr/>
        </p:nvSpPr>
        <p:spPr>
          <a:xfrm>
            <a:off x="7824193" y="5949281"/>
            <a:ext cx="2874505" cy="584775"/>
          </a:xfrm>
          <a:prstGeom prst="rect">
            <a:avLst/>
          </a:prstGeom>
          <a:noFill/>
        </p:spPr>
        <p:txBody>
          <a:bodyPr wrap="none" rtlCol="0">
            <a:spAutoFit/>
          </a:bodyPr>
          <a:lstStyle/>
          <a:p>
            <a:r>
              <a:rPr lang="de-DE" sz="3200" b="1" dirty="0">
                <a:solidFill>
                  <a:srgbClr val="FF0000"/>
                </a:solidFill>
              </a:rPr>
              <a:t>Ausgangspunkt</a:t>
            </a:r>
          </a:p>
        </p:txBody>
      </p:sp>
      <p:sp>
        <p:nvSpPr>
          <p:cNvPr id="8" name="Pfeil: nach rechts gekrümmt 7">
            <a:extLst>
              <a:ext uri="{FF2B5EF4-FFF2-40B4-BE49-F238E27FC236}">
                <a16:creationId xmlns:a16="http://schemas.microsoft.com/office/drawing/2014/main" id="{AAF5CFCF-8E5E-43CB-8A07-F2C5521711AD}"/>
              </a:ext>
            </a:extLst>
          </p:cNvPr>
          <p:cNvSpPr/>
          <p:nvPr/>
        </p:nvSpPr>
        <p:spPr>
          <a:xfrm>
            <a:off x="392449" y="1842052"/>
            <a:ext cx="1800415" cy="48635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4" name="Rechteck 13">
            <a:extLst>
              <a:ext uri="{FF2B5EF4-FFF2-40B4-BE49-F238E27FC236}">
                <a16:creationId xmlns:a16="http://schemas.microsoft.com/office/drawing/2014/main" id="{7D2490A9-97D2-46E7-9E5D-F283D3316156}"/>
              </a:ext>
            </a:extLst>
          </p:cNvPr>
          <p:cNvSpPr/>
          <p:nvPr/>
        </p:nvSpPr>
        <p:spPr>
          <a:xfrm>
            <a:off x="793445" y="3347653"/>
            <a:ext cx="1800415" cy="1440159"/>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PROZESSE IMMER OPTIMIEREN UND ANPASSEN</a:t>
            </a:r>
          </a:p>
        </p:txBody>
      </p:sp>
    </p:spTree>
    <p:extLst>
      <p:ext uri="{BB962C8B-B14F-4D97-AF65-F5344CB8AC3E}">
        <p14:creationId xmlns:p14="http://schemas.microsoft.com/office/powerpoint/2010/main" val="3649665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D36429-391A-4262-9AAF-74E72EE0895E}"/>
              </a:ext>
            </a:extLst>
          </p:cNvPr>
          <p:cNvSpPr>
            <a:spLocks noGrp="1"/>
          </p:cNvSpPr>
          <p:nvPr>
            <p:ph type="title"/>
          </p:nvPr>
        </p:nvSpPr>
        <p:spPr>
          <a:xfrm>
            <a:off x="913774" y="316750"/>
            <a:ext cx="10364451" cy="1596177"/>
          </a:xfrm>
        </p:spPr>
        <p:txBody>
          <a:bodyPr/>
          <a:lstStyle/>
          <a:p>
            <a:r>
              <a:rPr lang="de-DE" dirty="0"/>
              <a:t>Neue Methoden innovatives Management</a:t>
            </a:r>
          </a:p>
        </p:txBody>
      </p:sp>
      <p:sp>
        <p:nvSpPr>
          <p:cNvPr id="3" name="Textplatzhalter 2">
            <a:extLst>
              <a:ext uri="{FF2B5EF4-FFF2-40B4-BE49-F238E27FC236}">
                <a16:creationId xmlns:a16="http://schemas.microsoft.com/office/drawing/2014/main" id="{5B749B50-715E-401C-A727-477CF2EC45EF}"/>
              </a:ext>
            </a:extLst>
          </p:cNvPr>
          <p:cNvSpPr>
            <a:spLocks noGrp="1"/>
          </p:cNvSpPr>
          <p:nvPr>
            <p:ph type="body" idx="1"/>
          </p:nvPr>
        </p:nvSpPr>
        <p:spPr>
          <a:xfrm>
            <a:off x="1146327" y="2109413"/>
            <a:ext cx="4873474" cy="679994"/>
          </a:xfrm>
        </p:spPr>
        <p:txBody>
          <a:bodyPr/>
          <a:lstStyle/>
          <a:p>
            <a:r>
              <a:rPr lang="de-DE" dirty="0"/>
              <a:t>Klare Ziele und Vorgaben</a:t>
            </a:r>
          </a:p>
        </p:txBody>
      </p:sp>
      <p:sp>
        <p:nvSpPr>
          <p:cNvPr id="4" name="Inhaltsplatzhalter 3">
            <a:extLst>
              <a:ext uri="{FF2B5EF4-FFF2-40B4-BE49-F238E27FC236}">
                <a16:creationId xmlns:a16="http://schemas.microsoft.com/office/drawing/2014/main" id="{AC0EDB71-C8B3-4001-99D2-030D286FC37E}"/>
              </a:ext>
            </a:extLst>
          </p:cNvPr>
          <p:cNvSpPr>
            <a:spLocks noGrp="1"/>
          </p:cNvSpPr>
          <p:nvPr>
            <p:ph sz="quarter" idx="13"/>
          </p:nvPr>
        </p:nvSpPr>
        <p:spPr>
          <a:xfrm>
            <a:off x="913774" y="3051012"/>
            <a:ext cx="5106027" cy="3490238"/>
          </a:xfrm>
        </p:spPr>
        <p:txBody>
          <a:bodyPr/>
          <a:lstStyle/>
          <a:p>
            <a:r>
              <a:rPr lang="de-DE" dirty="0"/>
              <a:t>Standardisierung von Bauteilen und Arbeitsschritten</a:t>
            </a:r>
          </a:p>
          <a:p>
            <a:r>
              <a:rPr lang="de-DE" dirty="0"/>
              <a:t>Aufbau einer Stammdaten Wissensdatenbank im Unternehmen</a:t>
            </a:r>
          </a:p>
          <a:p>
            <a:r>
              <a:rPr lang="de-DE" dirty="0"/>
              <a:t>Anwendung von lean Management Methoden</a:t>
            </a:r>
          </a:p>
          <a:p>
            <a:r>
              <a:rPr lang="de-DE" dirty="0"/>
              <a:t>Ziel sind effiziente Prozesse und Verschwendung zu minimieren</a:t>
            </a:r>
          </a:p>
        </p:txBody>
      </p:sp>
      <p:sp>
        <p:nvSpPr>
          <p:cNvPr id="5" name="Textplatzhalter 4">
            <a:extLst>
              <a:ext uri="{FF2B5EF4-FFF2-40B4-BE49-F238E27FC236}">
                <a16:creationId xmlns:a16="http://schemas.microsoft.com/office/drawing/2014/main" id="{2228340E-331F-47B6-9783-6D8C77E011BF}"/>
              </a:ext>
            </a:extLst>
          </p:cNvPr>
          <p:cNvSpPr>
            <a:spLocks noGrp="1"/>
          </p:cNvSpPr>
          <p:nvPr>
            <p:ph type="body" sz="quarter" idx="3"/>
          </p:nvPr>
        </p:nvSpPr>
        <p:spPr>
          <a:xfrm>
            <a:off x="6395797" y="2109413"/>
            <a:ext cx="4881804" cy="679994"/>
          </a:xfrm>
        </p:spPr>
        <p:txBody>
          <a:bodyPr/>
          <a:lstStyle/>
          <a:p>
            <a:r>
              <a:rPr lang="de-DE" dirty="0"/>
              <a:t>Flache Hierarchie</a:t>
            </a:r>
          </a:p>
        </p:txBody>
      </p:sp>
      <p:sp>
        <p:nvSpPr>
          <p:cNvPr id="6" name="Inhaltsplatzhalter 5">
            <a:extLst>
              <a:ext uri="{FF2B5EF4-FFF2-40B4-BE49-F238E27FC236}">
                <a16:creationId xmlns:a16="http://schemas.microsoft.com/office/drawing/2014/main" id="{E601A355-D3DA-4BCD-BEA3-C5984CFD682C}"/>
              </a:ext>
            </a:extLst>
          </p:cNvPr>
          <p:cNvSpPr>
            <a:spLocks noGrp="1"/>
          </p:cNvSpPr>
          <p:nvPr>
            <p:ph sz="quarter" idx="14"/>
          </p:nvPr>
        </p:nvSpPr>
        <p:spPr>
          <a:xfrm>
            <a:off x="6172200" y="3051012"/>
            <a:ext cx="5105401" cy="3490238"/>
          </a:xfrm>
        </p:spPr>
        <p:txBody>
          <a:bodyPr/>
          <a:lstStyle/>
          <a:p>
            <a:r>
              <a:rPr lang="de-DE" dirty="0"/>
              <a:t>Automatisierte bestellvorgänge – automatische Lieferantenanfrage</a:t>
            </a:r>
          </a:p>
          <a:p>
            <a:r>
              <a:rPr lang="de-DE" dirty="0"/>
              <a:t>Konzentration auf das kern Geschäft</a:t>
            </a:r>
          </a:p>
          <a:p>
            <a:r>
              <a:rPr lang="de-DE" dirty="0"/>
              <a:t>Unnötige arbeiten und ineffiziente Vorgänge outsourcen</a:t>
            </a:r>
          </a:p>
          <a:p>
            <a:r>
              <a:rPr lang="de-DE" dirty="0"/>
              <a:t>Schnelle Entscheidungen und schnelle Reaktion bei Bedarfen</a:t>
            </a:r>
          </a:p>
          <a:p>
            <a:endParaRPr lang="de-DE" dirty="0"/>
          </a:p>
        </p:txBody>
      </p:sp>
    </p:spTree>
    <p:extLst>
      <p:ext uri="{BB962C8B-B14F-4D97-AF65-F5344CB8AC3E}">
        <p14:creationId xmlns:p14="http://schemas.microsoft.com/office/powerpoint/2010/main" val="4107056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792F75E2-7C75-4438-9BAD-ADE50EDDEB60}"/>
              </a:ext>
            </a:extLst>
          </p:cNvPr>
          <p:cNvSpPr/>
          <p:nvPr/>
        </p:nvSpPr>
        <p:spPr>
          <a:xfrm>
            <a:off x="192156" y="106018"/>
            <a:ext cx="11807687" cy="6370975"/>
          </a:xfrm>
          <a:prstGeom prst="rect">
            <a:avLst/>
          </a:prstGeom>
        </p:spPr>
        <p:txBody>
          <a:bodyPr wrap="square">
            <a:spAutoFit/>
          </a:bodyPr>
          <a:lstStyle/>
          <a:p>
            <a:r>
              <a:rPr lang="de-DE" sz="2400" dirty="0"/>
              <a:t>Ein effizientes Materialmanagement im Unternehmen steigert die Effizienz und Effektivität auf allen Ebenen.</a:t>
            </a:r>
          </a:p>
          <a:p>
            <a:r>
              <a:rPr lang="de-DE" sz="2400" dirty="0"/>
              <a:t>Gerade das Projektmanagement im Bereich Maschinenbau ist das besonders wichtig. Hier muss auf Veränderungen sofort reagiert werden um Verzögerungen der Projekte zu vermeiden.</a:t>
            </a:r>
          </a:p>
          <a:p>
            <a:r>
              <a:rPr lang="de-DE" sz="2400" dirty="0"/>
              <a:t>Fehlen den Monteuren und Servicetechnikern die richtigen Bauteile, und die Anforderung, Bestellung und Lieferung dauert einige Tage, entstehen dem Unternehmen unnötige Mehrkosten durch warten auf passende Bauteile. In meiner Zeit als Servicetechniker und Projektleiter habe ich das zu oft erlebt das sich die Anforderung und Bestellauslösung zu lange hinziehen und wertvolle Zeit verloren geht.</a:t>
            </a:r>
          </a:p>
          <a:p>
            <a:r>
              <a:rPr lang="de-DE" sz="2400" dirty="0"/>
              <a:t>Die Digitalisierung und Stammdatenmanagement bieten die Chance auf eine schnelles und effektives Beschaffungsmanagement. </a:t>
            </a:r>
            <a:br>
              <a:rPr lang="de-DE" sz="2400" dirty="0"/>
            </a:br>
            <a:r>
              <a:rPr lang="de-DE" sz="2400" dirty="0"/>
              <a:t>Ein technikversierter Projektleiter um die Digitalisierung und das Datenmanagement im Unternehmen anzutreiben und umzusetzen ist unerlässlich. Und im Maschinen und Anlagenbau ist ein schnelles handeln und sofortiges reagieren auf Veränderungen und Probleme essentiell wichtig. Verzögerungen auf der Baustelle lassen die Kosten explodieren und sorgen am Ende auch noch für Verspätungen aller anderen Gewerke. Organisation und Planung sind im Vorfeld ein Baustein, sofortiges reagieren auf Anforderungen und Änderungen ein weiterer. </a:t>
            </a:r>
          </a:p>
        </p:txBody>
      </p:sp>
    </p:spTree>
    <p:extLst>
      <p:ext uri="{BB962C8B-B14F-4D97-AF65-F5344CB8AC3E}">
        <p14:creationId xmlns:p14="http://schemas.microsoft.com/office/powerpoint/2010/main" val="2470705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143251"/>
            <a:ext cx="8229600" cy="922114"/>
          </a:xfrm>
        </p:spPr>
        <p:txBody>
          <a:bodyPr>
            <a:noAutofit/>
          </a:bodyPr>
          <a:lstStyle/>
          <a:p>
            <a:r>
              <a:rPr lang="de-DE" sz="3200" b="1" dirty="0"/>
              <a:t>Ziel eines beschaffungsmanagement  ist es</a:t>
            </a:r>
          </a:p>
        </p:txBody>
      </p:sp>
      <p:sp>
        <p:nvSpPr>
          <p:cNvPr id="3" name="Inhaltsplatzhalter 2"/>
          <p:cNvSpPr>
            <a:spLocks noGrp="1"/>
          </p:cNvSpPr>
          <p:nvPr>
            <p:ph idx="1"/>
          </p:nvPr>
        </p:nvSpPr>
        <p:spPr>
          <a:xfrm>
            <a:off x="1991544" y="1196753"/>
            <a:ext cx="8229600" cy="4525963"/>
          </a:xfrm>
        </p:spPr>
        <p:txBody>
          <a:bodyPr/>
          <a:lstStyle/>
          <a:p>
            <a:r>
              <a:rPr lang="de-DE" sz="2800" dirty="0"/>
              <a:t>die richtigen Materialien, Austauschteile,  Ersatzteile, Verbrauchsmaterialien</a:t>
            </a:r>
          </a:p>
          <a:p>
            <a:r>
              <a:rPr lang="de-DE" sz="2800" dirty="0"/>
              <a:t>zum richtigen Zeitpunkt</a:t>
            </a:r>
          </a:p>
          <a:p>
            <a:r>
              <a:rPr lang="de-DE" sz="2800" dirty="0"/>
              <a:t>am richtigen Ort</a:t>
            </a:r>
          </a:p>
          <a:p>
            <a:r>
              <a:rPr lang="de-DE" sz="2800" dirty="0"/>
              <a:t>in der richtigen Menge</a:t>
            </a:r>
          </a:p>
          <a:p>
            <a:r>
              <a:rPr lang="de-DE" sz="2800" dirty="0"/>
              <a:t>und der richtigen Qualität bereit zu stellen.</a:t>
            </a:r>
          </a:p>
          <a:p>
            <a:pPr>
              <a:buNone/>
            </a:pPr>
            <a:endParaRPr lang="de-DE" dirty="0"/>
          </a:p>
        </p:txBody>
      </p:sp>
      <p:sp>
        <p:nvSpPr>
          <p:cNvPr id="4" name="Pfeil nach rechts 3"/>
          <p:cNvSpPr/>
          <p:nvPr/>
        </p:nvSpPr>
        <p:spPr>
          <a:xfrm>
            <a:off x="2207568" y="496387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p:cNvSpPr txBox="1"/>
          <p:nvPr/>
        </p:nvSpPr>
        <p:spPr>
          <a:xfrm>
            <a:off x="3356924" y="4996978"/>
            <a:ext cx="4142673" cy="523220"/>
          </a:xfrm>
          <a:prstGeom prst="rect">
            <a:avLst/>
          </a:prstGeom>
          <a:noFill/>
        </p:spPr>
        <p:txBody>
          <a:bodyPr wrap="none" rtlCol="0">
            <a:spAutoFit/>
          </a:bodyPr>
          <a:lstStyle/>
          <a:p>
            <a:r>
              <a:rPr lang="de-DE" sz="2800" dirty="0"/>
              <a:t>Maßstab für die Effektivität</a:t>
            </a:r>
          </a:p>
        </p:txBody>
      </p:sp>
      <p:sp>
        <p:nvSpPr>
          <p:cNvPr id="6" name="Pfeil nach rechts 5"/>
          <p:cNvSpPr/>
          <p:nvPr/>
        </p:nvSpPr>
        <p:spPr>
          <a:xfrm>
            <a:off x="2207568" y="553904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3356924" y="5500454"/>
            <a:ext cx="3833101" cy="523220"/>
          </a:xfrm>
          <a:prstGeom prst="rect">
            <a:avLst/>
          </a:prstGeom>
          <a:noFill/>
        </p:spPr>
        <p:txBody>
          <a:bodyPr wrap="none" rtlCol="0">
            <a:spAutoFit/>
          </a:bodyPr>
          <a:lstStyle/>
          <a:p>
            <a:r>
              <a:rPr lang="de-DE" sz="2800" dirty="0"/>
              <a:t>Maßstab für die Effizienz</a:t>
            </a:r>
          </a:p>
        </p:txBody>
      </p:sp>
      <p:sp>
        <p:nvSpPr>
          <p:cNvPr id="7" name="Pfeil: Fünfeck 6">
            <a:extLst>
              <a:ext uri="{FF2B5EF4-FFF2-40B4-BE49-F238E27FC236}">
                <a16:creationId xmlns:a16="http://schemas.microsoft.com/office/drawing/2014/main" id="{7883F799-55A1-45FB-A470-9C7F55C69AF7}"/>
              </a:ext>
            </a:extLst>
          </p:cNvPr>
          <p:cNvSpPr/>
          <p:nvPr/>
        </p:nvSpPr>
        <p:spPr>
          <a:xfrm>
            <a:off x="2207568" y="6204748"/>
            <a:ext cx="6408712"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Was ist nötig für ein effektives Beschaffungsmanagement?</a:t>
            </a:r>
          </a:p>
          <a:p>
            <a:pPr algn="ctr"/>
            <a:r>
              <a:rPr lang="de-DE" dirty="0">
                <a:ln w="0"/>
                <a:solidFill>
                  <a:schemeClr val="tx1"/>
                </a:solidFill>
                <a:effectLst>
                  <a:outerShdw blurRad="38100" dist="19050" dir="2700000" algn="tl" rotWithShape="0">
                    <a:schemeClr val="dk1">
                      <a:alpha val="40000"/>
                    </a:schemeClr>
                  </a:outerShdw>
                </a:effectLst>
              </a:rPr>
              <a:t>DIE RICHTIGEN PROZESSE UND DATENMANAGEMENT</a:t>
            </a:r>
          </a:p>
        </p:txBody>
      </p:sp>
    </p:spTree>
    <p:extLst>
      <p:ext uri="{BB962C8B-B14F-4D97-AF65-F5344CB8AC3E}">
        <p14:creationId xmlns:p14="http://schemas.microsoft.com/office/powerpoint/2010/main" val="4036866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9487418-79ED-4D69-8A17-983C25854E97}"/>
              </a:ext>
            </a:extLst>
          </p:cNvPr>
          <p:cNvSpPr/>
          <p:nvPr/>
        </p:nvSpPr>
        <p:spPr>
          <a:xfrm>
            <a:off x="4195436" y="3192846"/>
            <a:ext cx="152399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t>Operativer</a:t>
            </a:r>
          </a:p>
          <a:p>
            <a:pPr algn="ctr"/>
            <a:r>
              <a:rPr lang="de-DE" dirty="0"/>
              <a:t>Einkauf</a:t>
            </a:r>
          </a:p>
        </p:txBody>
      </p:sp>
      <p:sp>
        <p:nvSpPr>
          <p:cNvPr id="3" name="Rechteck 2">
            <a:extLst>
              <a:ext uri="{FF2B5EF4-FFF2-40B4-BE49-F238E27FC236}">
                <a16:creationId xmlns:a16="http://schemas.microsoft.com/office/drawing/2014/main" id="{F0800660-CA24-4246-8971-276C74D908E2}"/>
              </a:ext>
            </a:extLst>
          </p:cNvPr>
          <p:cNvSpPr/>
          <p:nvPr/>
        </p:nvSpPr>
        <p:spPr>
          <a:xfrm>
            <a:off x="5878464" y="3185292"/>
            <a:ext cx="15240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t>Projekt</a:t>
            </a:r>
          </a:p>
          <a:p>
            <a:pPr algn="ctr"/>
            <a:r>
              <a:rPr lang="de-DE" dirty="0"/>
              <a:t>Beschaffung</a:t>
            </a:r>
          </a:p>
        </p:txBody>
      </p:sp>
      <p:sp>
        <p:nvSpPr>
          <p:cNvPr id="4" name="Rechteck 3">
            <a:extLst>
              <a:ext uri="{FF2B5EF4-FFF2-40B4-BE49-F238E27FC236}">
                <a16:creationId xmlns:a16="http://schemas.microsoft.com/office/drawing/2014/main" id="{CB730455-74D8-4B7E-ADA0-A22C014C63E4}"/>
              </a:ext>
            </a:extLst>
          </p:cNvPr>
          <p:cNvSpPr/>
          <p:nvPr/>
        </p:nvSpPr>
        <p:spPr>
          <a:xfrm>
            <a:off x="4665890" y="1533011"/>
            <a:ext cx="2425148"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t>Strategischer</a:t>
            </a:r>
          </a:p>
          <a:p>
            <a:pPr algn="ctr"/>
            <a:r>
              <a:rPr lang="de-DE" dirty="0"/>
              <a:t>Einkauf</a:t>
            </a:r>
          </a:p>
        </p:txBody>
      </p:sp>
      <p:sp>
        <p:nvSpPr>
          <p:cNvPr id="5" name="Rechteck 4">
            <a:extLst>
              <a:ext uri="{FF2B5EF4-FFF2-40B4-BE49-F238E27FC236}">
                <a16:creationId xmlns:a16="http://schemas.microsoft.com/office/drawing/2014/main" id="{D4BBE53D-5AC5-4CE4-B043-0EEB2206D4B0}"/>
              </a:ext>
            </a:extLst>
          </p:cNvPr>
          <p:cNvSpPr/>
          <p:nvPr/>
        </p:nvSpPr>
        <p:spPr>
          <a:xfrm>
            <a:off x="2364142" y="3185292"/>
            <a:ext cx="170952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Wareneingang</a:t>
            </a:r>
          </a:p>
          <a:p>
            <a:pPr algn="ctr"/>
            <a:r>
              <a:rPr lang="de-DE" dirty="0">
                <a:solidFill>
                  <a:schemeClr val="tx1"/>
                </a:solidFill>
              </a:rPr>
              <a:t>Kontrollen</a:t>
            </a:r>
          </a:p>
        </p:txBody>
      </p:sp>
      <p:sp>
        <p:nvSpPr>
          <p:cNvPr id="6" name="Rechteck 5">
            <a:extLst>
              <a:ext uri="{FF2B5EF4-FFF2-40B4-BE49-F238E27FC236}">
                <a16:creationId xmlns:a16="http://schemas.microsoft.com/office/drawing/2014/main" id="{1E9D66F3-E54B-4C7B-97E9-A33AE8F05231}"/>
              </a:ext>
            </a:extLst>
          </p:cNvPr>
          <p:cNvSpPr/>
          <p:nvPr/>
        </p:nvSpPr>
        <p:spPr>
          <a:xfrm>
            <a:off x="578970" y="3192846"/>
            <a:ext cx="1603513"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Lieferanten</a:t>
            </a:r>
          </a:p>
          <a:p>
            <a:pPr algn="ctr"/>
            <a:r>
              <a:rPr lang="de-DE" dirty="0">
                <a:solidFill>
                  <a:schemeClr val="tx1"/>
                </a:solidFill>
              </a:rPr>
              <a:t>Anfragen</a:t>
            </a:r>
          </a:p>
        </p:txBody>
      </p:sp>
      <p:sp>
        <p:nvSpPr>
          <p:cNvPr id="7" name="Rechteck 6">
            <a:extLst>
              <a:ext uri="{FF2B5EF4-FFF2-40B4-BE49-F238E27FC236}">
                <a16:creationId xmlns:a16="http://schemas.microsoft.com/office/drawing/2014/main" id="{57E3ED5A-318E-4D1E-A754-5DEE8539056F}"/>
              </a:ext>
            </a:extLst>
          </p:cNvPr>
          <p:cNvSpPr/>
          <p:nvPr/>
        </p:nvSpPr>
        <p:spPr>
          <a:xfrm>
            <a:off x="7957549" y="5579165"/>
            <a:ext cx="3108016" cy="11396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t>Abteilungsübergreifend</a:t>
            </a:r>
          </a:p>
          <a:p>
            <a:pPr algn="ctr"/>
            <a:r>
              <a:rPr lang="de-DE" dirty="0"/>
              <a:t>Teamarbeit</a:t>
            </a:r>
          </a:p>
          <a:p>
            <a:pPr algn="ctr"/>
            <a:r>
              <a:rPr lang="de-DE" dirty="0"/>
              <a:t>Arbeitsteilung</a:t>
            </a:r>
          </a:p>
        </p:txBody>
      </p:sp>
      <p:sp>
        <p:nvSpPr>
          <p:cNvPr id="8" name="Rechteck 7">
            <a:extLst>
              <a:ext uri="{FF2B5EF4-FFF2-40B4-BE49-F238E27FC236}">
                <a16:creationId xmlns:a16="http://schemas.microsoft.com/office/drawing/2014/main" id="{466EBF48-DEB6-4AD0-B269-2241DFF0FCAF}"/>
              </a:ext>
            </a:extLst>
          </p:cNvPr>
          <p:cNvSpPr/>
          <p:nvPr/>
        </p:nvSpPr>
        <p:spPr>
          <a:xfrm>
            <a:off x="4458977" y="5579165"/>
            <a:ext cx="3108013" cy="11396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t>Zentrale Beschaffung</a:t>
            </a:r>
          </a:p>
          <a:p>
            <a:pPr algn="ctr"/>
            <a:r>
              <a:rPr lang="de-DE" dirty="0"/>
              <a:t>Kerngeschäft</a:t>
            </a:r>
          </a:p>
          <a:p>
            <a:pPr algn="ctr"/>
            <a:r>
              <a:rPr lang="de-DE" dirty="0"/>
              <a:t>Konzentration</a:t>
            </a:r>
          </a:p>
        </p:txBody>
      </p:sp>
      <p:sp>
        <p:nvSpPr>
          <p:cNvPr id="9" name="Rechteck 8">
            <a:extLst>
              <a:ext uri="{FF2B5EF4-FFF2-40B4-BE49-F238E27FC236}">
                <a16:creationId xmlns:a16="http://schemas.microsoft.com/office/drawing/2014/main" id="{A6F52F1A-3700-4142-A990-4602DEC48FBA}"/>
              </a:ext>
            </a:extLst>
          </p:cNvPr>
          <p:cNvSpPr/>
          <p:nvPr/>
        </p:nvSpPr>
        <p:spPr>
          <a:xfrm>
            <a:off x="960402" y="5579164"/>
            <a:ext cx="3108016" cy="113968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a:t>Nebenarbeiten extern</a:t>
            </a:r>
          </a:p>
          <a:p>
            <a:pPr algn="ctr"/>
            <a:r>
              <a:rPr lang="de-DE" dirty="0"/>
              <a:t>Dezentrale Beschaffung</a:t>
            </a:r>
          </a:p>
        </p:txBody>
      </p:sp>
      <p:sp>
        <p:nvSpPr>
          <p:cNvPr id="10" name="Pfeil: nach rechts 9">
            <a:extLst>
              <a:ext uri="{FF2B5EF4-FFF2-40B4-BE49-F238E27FC236}">
                <a16:creationId xmlns:a16="http://schemas.microsoft.com/office/drawing/2014/main" id="{A3A1E199-A0A5-4E6F-8EEB-89711B3F5137}"/>
              </a:ext>
            </a:extLst>
          </p:cNvPr>
          <p:cNvSpPr/>
          <p:nvPr/>
        </p:nvSpPr>
        <p:spPr>
          <a:xfrm>
            <a:off x="691365" y="5094533"/>
            <a:ext cx="10374199"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dirty="0"/>
              <a:t>3 Säulen</a:t>
            </a:r>
          </a:p>
        </p:txBody>
      </p:sp>
      <p:sp>
        <p:nvSpPr>
          <p:cNvPr id="12" name="Rechteck 11">
            <a:extLst>
              <a:ext uri="{FF2B5EF4-FFF2-40B4-BE49-F238E27FC236}">
                <a16:creationId xmlns:a16="http://schemas.microsoft.com/office/drawing/2014/main" id="{E40A64FC-EBFA-454B-9C83-8619E6729D7B}"/>
              </a:ext>
            </a:extLst>
          </p:cNvPr>
          <p:cNvSpPr/>
          <p:nvPr/>
        </p:nvSpPr>
        <p:spPr>
          <a:xfrm>
            <a:off x="9568071" y="3192846"/>
            <a:ext cx="1616763" cy="9144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Verhandlungen</a:t>
            </a:r>
          </a:p>
          <a:p>
            <a:pPr algn="ctr"/>
            <a:r>
              <a:rPr lang="de-DE" dirty="0">
                <a:ln w="0"/>
                <a:solidFill>
                  <a:schemeClr val="tx1"/>
                </a:solidFill>
                <a:effectLst>
                  <a:outerShdw blurRad="38100" dist="19050" dir="2700000" algn="tl" rotWithShape="0">
                    <a:schemeClr val="dk1">
                      <a:alpha val="40000"/>
                    </a:schemeClr>
                  </a:outerShdw>
                </a:effectLst>
              </a:rPr>
              <a:t>Lieferverträge</a:t>
            </a:r>
          </a:p>
        </p:txBody>
      </p:sp>
      <p:sp>
        <p:nvSpPr>
          <p:cNvPr id="13" name="Rechteck 12">
            <a:extLst>
              <a:ext uri="{FF2B5EF4-FFF2-40B4-BE49-F238E27FC236}">
                <a16:creationId xmlns:a16="http://schemas.microsoft.com/office/drawing/2014/main" id="{DE912EE4-FE36-484A-A9AF-1E5030F2BDD3}"/>
              </a:ext>
            </a:extLst>
          </p:cNvPr>
          <p:cNvSpPr/>
          <p:nvPr/>
        </p:nvSpPr>
        <p:spPr>
          <a:xfrm>
            <a:off x="7792280" y="3192846"/>
            <a:ext cx="1616762" cy="9144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Lieferanten</a:t>
            </a:r>
          </a:p>
          <a:p>
            <a:pPr algn="ctr"/>
            <a:r>
              <a:rPr lang="de-DE" dirty="0">
                <a:ln w="0"/>
                <a:solidFill>
                  <a:schemeClr val="tx1"/>
                </a:solidFill>
                <a:effectLst>
                  <a:outerShdw blurRad="38100" dist="19050" dir="2700000" algn="tl" rotWithShape="0">
                    <a:schemeClr val="dk1">
                      <a:alpha val="40000"/>
                    </a:schemeClr>
                  </a:outerShdw>
                </a:effectLst>
              </a:rPr>
              <a:t>Management</a:t>
            </a:r>
          </a:p>
        </p:txBody>
      </p:sp>
      <p:sp>
        <p:nvSpPr>
          <p:cNvPr id="14" name="Pfeil: nach unten 13">
            <a:extLst>
              <a:ext uri="{FF2B5EF4-FFF2-40B4-BE49-F238E27FC236}">
                <a16:creationId xmlns:a16="http://schemas.microsoft.com/office/drawing/2014/main" id="{B03E8909-312C-4A4D-BB7A-134D863F06D9}"/>
              </a:ext>
            </a:extLst>
          </p:cNvPr>
          <p:cNvSpPr/>
          <p:nvPr/>
        </p:nvSpPr>
        <p:spPr>
          <a:xfrm>
            <a:off x="5628397" y="2557670"/>
            <a:ext cx="484632" cy="484632"/>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Pfeil: nach unten 14">
            <a:extLst>
              <a:ext uri="{FF2B5EF4-FFF2-40B4-BE49-F238E27FC236}">
                <a16:creationId xmlns:a16="http://schemas.microsoft.com/office/drawing/2014/main" id="{2C61FF29-C9B3-4B00-B3EF-35F44D28967C}"/>
              </a:ext>
            </a:extLst>
          </p:cNvPr>
          <p:cNvSpPr/>
          <p:nvPr/>
        </p:nvSpPr>
        <p:spPr>
          <a:xfrm>
            <a:off x="4715119" y="4259115"/>
            <a:ext cx="484632" cy="842972"/>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unten 15">
            <a:extLst>
              <a:ext uri="{FF2B5EF4-FFF2-40B4-BE49-F238E27FC236}">
                <a16:creationId xmlns:a16="http://schemas.microsoft.com/office/drawing/2014/main" id="{91BA0BC1-45CD-4C62-8691-623A19594251}"/>
              </a:ext>
            </a:extLst>
          </p:cNvPr>
          <p:cNvSpPr/>
          <p:nvPr/>
        </p:nvSpPr>
        <p:spPr>
          <a:xfrm>
            <a:off x="6440557" y="4242682"/>
            <a:ext cx="484632" cy="842972"/>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oben 16">
            <a:extLst>
              <a:ext uri="{FF2B5EF4-FFF2-40B4-BE49-F238E27FC236}">
                <a16:creationId xmlns:a16="http://schemas.microsoft.com/office/drawing/2014/main" id="{29496421-EC1C-4C54-89E5-C7CD2E98E50A}"/>
              </a:ext>
            </a:extLst>
          </p:cNvPr>
          <p:cNvSpPr/>
          <p:nvPr/>
        </p:nvSpPr>
        <p:spPr>
          <a:xfrm>
            <a:off x="10134136" y="4242682"/>
            <a:ext cx="484632" cy="818786"/>
          </a:xfrm>
          <a:prstGeom prs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Pfeil: nach oben 17">
            <a:extLst>
              <a:ext uri="{FF2B5EF4-FFF2-40B4-BE49-F238E27FC236}">
                <a16:creationId xmlns:a16="http://schemas.microsoft.com/office/drawing/2014/main" id="{5F8B69E5-7340-4C9B-835F-DD5AEAC8D7D1}"/>
              </a:ext>
            </a:extLst>
          </p:cNvPr>
          <p:cNvSpPr/>
          <p:nvPr/>
        </p:nvSpPr>
        <p:spPr>
          <a:xfrm>
            <a:off x="8358345" y="4213195"/>
            <a:ext cx="484632" cy="848273"/>
          </a:xfrm>
          <a:prstGeom prs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oben 18">
            <a:extLst>
              <a:ext uri="{FF2B5EF4-FFF2-40B4-BE49-F238E27FC236}">
                <a16:creationId xmlns:a16="http://schemas.microsoft.com/office/drawing/2014/main" id="{3273B11D-E10D-447A-B2E1-5AF1E6209BAC}"/>
              </a:ext>
            </a:extLst>
          </p:cNvPr>
          <p:cNvSpPr/>
          <p:nvPr/>
        </p:nvSpPr>
        <p:spPr>
          <a:xfrm>
            <a:off x="2769805" y="4275746"/>
            <a:ext cx="484632" cy="809908"/>
          </a:xfrm>
          <a:prstGeom prs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oben 19">
            <a:extLst>
              <a:ext uri="{FF2B5EF4-FFF2-40B4-BE49-F238E27FC236}">
                <a16:creationId xmlns:a16="http://schemas.microsoft.com/office/drawing/2014/main" id="{318FC2CB-3DE1-4B10-9934-05BAA2BBC5E3}"/>
              </a:ext>
            </a:extLst>
          </p:cNvPr>
          <p:cNvSpPr/>
          <p:nvPr/>
        </p:nvSpPr>
        <p:spPr>
          <a:xfrm>
            <a:off x="1088352" y="4251561"/>
            <a:ext cx="484632" cy="809908"/>
          </a:xfrm>
          <a:prstGeom prs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links gekrümmt 20">
            <a:extLst>
              <a:ext uri="{FF2B5EF4-FFF2-40B4-BE49-F238E27FC236}">
                <a16:creationId xmlns:a16="http://schemas.microsoft.com/office/drawing/2014/main" id="{9987D8E9-4E00-4685-AE9F-36FF8D658C18}"/>
              </a:ext>
            </a:extLst>
          </p:cNvPr>
          <p:cNvSpPr/>
          <p:nvPr/>
        </p:nvSpPr>
        <p:spPr>
          <a:xfrm>
            <a:off x="11091142" y="1868557"/>
            <a:ext cx="1057225" cy="4267197"/>
          </a:xfrm>
          <a:prstGeom prst="curvedLef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2" name="Rechteck 21">
            <a:extLst>
              <a:ext uri="{FF2B5EF4-FFF2-40B4-BE49-F238E27FC236}">
                <a16:creationId xmlns:a16="http://schemas.microsoft.com/office/drawing/2014/main" id="{E5D9417E-37DF-4FD5-82F0-C2B8A47F085B}"/>
              </a:ext>
            </a:extLst>
          </p:cNvPr>
          <p:cNvSpPr/>
          <p:nvPr/>
        </p:nvSpPr>
        <p:spPr>
          <a:xfrm>
            <a:off x="8166188" y="1533011"/>
            <a:ext cx="2425148" cy="9144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Stammdaten</a:t>
            </a:r>
          </a:p>
          <a:p>
            <a:pPr algn="ctr"/>
            <a:r>
              <a:rPr lang="de-DE" dirty="0">
                <a:ln w="0"/>
                <a:solidFill>
                  <a:schemeClr val="tx1"/>
                </a:solidFill>
                <a:effectLst>
                  <a:outerShdw blurRad="38100" dist="19050" dir="2700000" algn="tl" rotWithShape="0">
                    <a:schemeClr val="dk1">
                      <a:alpha val="40000"/>
                    </a:schemeClr>
                  </a:outerShdw>
                </a:effectLst>
              </a:rPr>
              <a:t>Management</a:t>
            </a:r>
          </a:p>
        </p:txBody>
      </p:sp>
      <p:sp>
        <p:nvSpPr>
          <p:cNvPr id="23" name="Pfeil: nach rechts gekrümmt 22">
            <a:extLst>
              <a:ext uri="{FF2B5EF4-FFF2-40B4-BE49-F238E27FC236}">
                <a16:creationId xmlns:a16="http://schemas.microsoft.com/office/drawing/2014/main" id="{7F1D6FDD-8AEC-4F8C-9E01-9319AC7DF704}"/>
              </a:ext>
            </a:extLst>
          </p:cNvPr>
          <p:cNvSpPr/>
          <p:nvPr/>
        </p:nvSpPr>
        <p:spPr>
          <a:xfrm>
            <a:off x="-14847" y="1966093"/>
            <a:ext cx="944169" cy="4267198"/>
          </a:xfrm>
          <a:prstGeom prst="curved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4" name="Rechteck 23">
            <a:extLst>
              <a:ext uri="{FF2B5EF4-FFF2-40B4-BE49-F238E27FC236}">
                <a16:creationId xmlns:a16="http://schemas.microsoft.com/office/drawing/2014/main" id="{704D1510-C573-4AFC-8780-F030FC6485F1}"/>
              </a:ext>
            </a:extLst>
          </p:cNvPr>
          <p:cNvSpPr/>
          <p:nvPr/>
        </p:nvSpPr>
        <p:spPr>
          <a:xfrm>
            <a:off x="1170843" y="1533011"/>
            <a:ext cx="2425148" cy="9144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dirty="0">
                <a:ln w="0"/>
                <a:solidFill>
                  <a:schemeClr val="tx1"/>
                </a:solidFill>
                <a:effectLst>
                  <a:outerShdw blurRad="38100" dist="19050" dir="2700000" algn="tl" rotWithShape="0">
                    <a:schemeClr val="dk1">
                      <a:alpha val="40000"/>
                    </a:schemeClr>
                  </a:outerShdw>
                </a:effectLst>
              </a:rPr>
              <a:t>Standardisierung</a:t>
            </a:r>
          </a:p>
          <a:p>
            <a:pPr algn="ctr"/>
            <a:r>
              <a:rPr lang="de-DE" dirty="0">
                <a:ln w="0"/>
                <a:solidFill>
                  <a:schemeClr val="tx1"/>
                </a:solidFill>
                <a:effectLst>
                  <a:outerShdw blurRad="38100" dist="19050" dir="2700000" algn="tl" rotWithShape="0">
                    <a:schemeClr val="dk1">
                      <a:alpha val="40000"/>
                    </a:schemeClr>
                  </a:outerShdw>
                </a:effectLst>
              </a:rPr>
              <a:t>Automatisierung</a:t>
            </a:r>
          </a:p>
        </p:txBody>
      </p:sp>
      <p:sp>
        <p:nvSpPr>
          <p:cNvPr id="25" name="Rechteck 24">
            <a:extLst>
              <a:ext uri="{FF2B5EF4-FFF2-40B4-BE49-F238E27FC236}">
                <a16:creationId xmlns:a16="http://schemas.microsoft.com/office/drawing/2014/main" id="{D8A12CBD-A09D-475B-82D2-9B4A9115C4F9}"/>
              </a:ext>
            </a:extLst>
          </p:cNvPr>
          <p:cNvSpPr/>
          <p:nvPr/>
        </p:nvSpPr>
        <p:spPr>
          <a:xfrm>
            <a:off x="2364142" y="200902"/>
            <a:ext cx="70449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dirty="0"/>
              <a:t>Beschaffung in Zeiten des Lean Management</a:t>
            </a:r>
          </a:p>
          <a:p>
            <a:pPr algn="ctr"/>
            <a:r>
              <a:rPr lang="de-DE" dirty="0"/>
              <a:t>Schnelle Reaktionen und klare Strukturen</a:t>
            </a:r>
          </a:p>
        </p:txBody>
      </p:sp>
      <p:sp>
        <p:nvSpPr>
          <p:cNvPr id="26" name="Pfeil: nach unten 25">
            <a:extLst>
              <a:ext uri="{FF2B5EF4-FFF2-40B4-BE49-F238E27FC236}">
                <a16:creationId xmlns:a16="http://schemas.microsoft.com/office/drawing/2014/main" id="{1F84FC6A-D5F0-4D42-AA21-474AB6B63968}"/>
              </a:ext>
            </a:extLst>
          </p:cNvPr>
          <p:cNvSpPr/>
          <p:nvPr/>
        </p:nvSpPr>
        <p:spPr>
          <a:xfrm>
            <a:off x="2038189" y="2557670"/>
            <a:ext cx="484632" cy="490861"/>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Pfeil: nach unten 26">
            <a:extLst>
              <a:ext uri="{FF2B5EF4-FFF2-40B4-BE49-F238E27FC236}">
                <a16:creationId xmlns:a16="http://schemas.microsoft.com/office/drawing/2014/main" id="{16F07503-9D40-4218-90EB-8C47B59ADE7D}"/>
              </a:ext>
            </a:extLst>
          </p:cNvPr>
          <p:cNvSpPr/>
          <p:nvPr/>
        </p:nvSpPr>
        <p:spPr>
          <a:xfrm>
            <a:off x="9218605" y="2557671"/>
            <a:ext cx="484632" cy="484632"/>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71405550"/>
      </p:ext>
    </p:extLst>
  </p:cSld>
  <p:clrMapOvr>
    <a:masterClrMapping/>
  </p:clrMapOvr>
</p:sld>
</file>

<file path=ppt/theme/theme1.xml><?xml version="1.0" encoding="utf-8"?>
<a:theme xmlns:a="http://schemas.openxmlformats.org/drawingml/2006/main" name="Tropfen">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TM04033925[[fn=Tropfen]]</Template>
  <TotalTime>0</TotalTime>
  <Words>791</Words>
  <Application>Microsoft Office PowerPoint</Application>
  <PresentationFormat>Breitbild</PresentationFormat>
  <Paragraphs>166</Paragraphs>
  <Slides>13</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13</vt:i4>
      </vt:variant>
    </vt:vector>
  </HeadingPairs>
  <TitlesOfParts>
    <vt:vector size="16" baseType="lpstr">
      <vt:lpstr>Arial</vt:lpstr>
      <vt:lpstr>Tw Cen MT</vt:lpstr>
      <vt:lpstr>Tropfen</vt:lpstr>
      <vt:lpstr>Qualitätsmanagement im Projekt   Beschaffung technischer Ersatzteile</vt:lpstr>
      <vt:lpstr>Together</vt:lpstr>
      <vt:lpstr>Analyse des Ist Zustand </vt:lpstr>
      <vt:lpstr>PowerPoint-Präsentation</vt:lpstr>
      <vt:lpstr>PowerPoint-Präsentation</vt:lpstr>
      <vt:lpstr>Rechnen sie mit widerstand und destruktiven Negativbeispielen</vt:lpstr>
      <vt:lpstr>Setzen sie ihre Ziele schnell um und behalten sie das Projekt immer auf dem Schirm</vt:lpstr>
      <vt:lpstr>Klare Ziele definieren</vt:lpstr>
      <vt:lpstr>Stufen auf dem Weg zum effizienten beschaffungsmanagement </vt:lpstr>
      <vt:lpstr>Neue Methoden innovatives Management</vt:lpstr>
      <vt:lpstr>PowerPoint-Präsentation</vt:lpstr>
      <vt:lpstr>Ziel eines beschaffungsmanagement  ist es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Qualitätsmanagement</dc:title>
  <dc:creator>Peter mainka</dc:creator>
  <cp:lastModifiedBy>Peter mainka</cp:lastModifiedBy>
  <cp:revision>37</cp:revision>
  <dcterms:created xsi:type="dcterms:W3CDTF">2018-02-07T17:01:28Z</dcterms:created>
  <dcterms:modified xsi:type="dcterms:W3CDTF">2018-02-16T17:50:09Z</dcterms:modified>
</cp:coreProperties>
</file>